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Roboto"/>
      <p:regular r:id="rId44"/>
      <p:bold r:id="rId45"/>
      <p:italic r:id="rId46"/>
      <p:boldItalic r:id="rId47"/>
    </p:embeddedFont>
    <p:embeddedFont>
      <p:font typeface="Montserrat"/>
      <p:regular r:id="rId48"/>
      <p:bold r:id="rId49"/>
      <p:italic r:id="rId50"/>
      <p:boldItalic r:id="rId51"/>
    </p:embeddedFont>
    <p:embeddedFont>
      <p:font typeface="Helvetica Neue"/>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oboto-regular.fntdata"/><Relationship Id="rId43" Type="http://schemas.openxmlformats.org/officeDocument/2006/relationships/slide" Target="slides/slide38.xml"/><Relationship Id="rId46" Type="http://schemas.openxmlformats.org/officeDocument/2006/relationships/font" Target="fonts/Roboto-italic.fntdata"/><Relationship Id="rId45"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regular.fntdata"/><Relationship Id="rId47" Type="http://schemas.openxmlformats.org/officeDocument/2006/relationships/font" Target="fonts/Roboto-boldItalic.fntdata"/><Relationship Id="rId49"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boldItalic.fntdata"/><Relationship Id="rId50" Type="http://schemas.openxmlformats.org/officeDocument/2006/relationships/font" Target="fonts/Montserrat-italic.fntdata"/><Relationship Id="rId53" Type="http://schemas.openxmlformats.org/officeDocument/2006/relationships/font" Target="fonts/HelveticaNeue-bold.fntdata"/><Relationship Id="rId52" Type="http://schemas.openxmlformats.org/officeDocument/2006/relationships/font" Target="fonts/HelveticaNeue-regular.fntdata"/><Relationship Id="rId11" Type="http://schemas.openxmlformats.org/officeDocument/2006/relationships/slide" Target="slides/slide6.xml"/><Relationship Id="rId55" Type="http://schemas.openxmlformats.org/officeDocument/2006/relationships/font" Target="fonts/HelveticaNeue-boldItalic.fntdata"/><Relationship Id="rId10" Type="http://schemas.openxmlformats.org/officeDocument/2006/relationships/slide" Target="slides/slide5.xml"/><Relationship Id="rId54" Type="http://schemas.openxmlformats.org/officeDocument/2006/relationships/font" Target="fonts/HelveticaNeue-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19.gif>
</file>

<file path=ppt/media/image2.jpg>
</file>

<file path=ppt/media/image20.gif>
</file>

<file path=ppt/media/image21.gif>
</file>

<file path=ppt/media/image22.gif>
</file>

<file path=ppt/media/image23.gif>
</file>

<file path=ppt/media/image24.gif>
</file>

<file path=ppt/media/image25.gif>
</file>

<file path=ppt/media/image3.png>
</file>

<file path=ppt/media/image4.jpg>
</file>

<file path=ppt/media/image5.png>
</file>

<file path=ppt/media/image6.jp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3a7b830309_0_16: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Google Shape;83;g3a7b83030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3a7814390b_0_50: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5" name="Google Shape;175;g3a7814390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3a7814390b_0_7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1" name="Google Shape;181;g3a7814390b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3a7814390b_0_9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6" name="Google Shape;186;g3a7814390b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3a7814390b_0_85: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93" name="Google Shape;193;g3a7814390b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3a7b830309_0_1: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99" name="Google Shape;199;g3a7b83030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3a7b830309_0_13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5" name="Google Shape;205;g3a7b830309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3a7b830309_0_8: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10" name="Google Shape;210;g3a7b83030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3a7b830309_0_49: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17" name="Google Shape;217;g3a7b83030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3a7814390b_0_2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3" name="Google Shape;223;g3a7814390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3a7814390b_0_4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 name="Google Shape;230;g3a7814390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c6f9e470d_0_126: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1" name="Google Shape;91;gc6f9e470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3a7b830309_0_56: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37" name="Google Shape;237;g3a7b83030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3a7b830309_0_64: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43" name="Google Shape;243;g3a7b83030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3a7b830309_0_9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9" name="Google Shape;249;g3a7b830309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3a7b830309_0_75: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54" name="Google Shape;254;g3a7b83030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3a7b830309_0_81: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60" name="Google Shape;260;g3a7b830309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3a7b830309_0_9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6" name="Google Shape;266;g3a7b83030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3a7b830309_0_104: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71" name="Google Shape;271;g3a7b83030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3a7b830309_0_110: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77" name="Google Shape;277;g3a7b830309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3a7b830309_0_12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3" name="Google Shape;283;g3a7b830309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3a7b830309_0_130: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88" name="Google Shape;288;g3a7b830309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3a7b830309_0_26: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Google Shape;130;g3a7b83030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3a7814390b_0_110: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94" name="Google Shape;294;g3a7814390b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3a7814390b_0_26: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9" name="Google Shape;299;g3a7814390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3a7814390b_0_3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6" name="Google Shape;306;g3a7814390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3a7814390b_0_119: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3" name="Google Shape;313;g3a7814390b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3a7814390b_0_12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0" name="Google Shape;320;g3a7814390b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3a7814390b_0_136: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7" name="Google Shape;327;g3a7814390b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3a7814390b_0_146: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4" name="Google Shape;334;g3a7814390b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3a7814390b_0_14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1" name="Google Shape;341;g3a7814390b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3a7814390b_0_17: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6" name="Google Shape;346;g3a7814390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3a7b830309_0_36: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Google Shape;137;g3a7b83030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3a7b830309_0_4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 name="Google Shape;145;g3a7b83030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3a7b830309_0_8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Google Shape;151;g3a7b830309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3a7814390b_0_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Google Shape;156;g3a7814390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c6f9e470d_0_0: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3" name="Google Shape;163;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3a7814390b_0_6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Google Shape;170;g3a7814390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3.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2.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7.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4.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25.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5.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24.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23.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10.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1.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20.gi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17.gi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16.gi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2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8.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9.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pic>
        <p:nvPicPr>
          <p:cNvPr descr="meetup_hotmart.jpeg" id="85" name="Google Shape;85;p13"/>
          <p:cNvPicPr preferRelativeResize="0"/>
          <p:nvPr/>
        </p:nvPicPr>
        <p:blipFill rotWithShape="1">
          <a:blip r:embed="rId3">
            <a:alphaModFix/>
          </a:blip>
          <a:srcRect b="0" l="0" r="0" t="0"/>
          <a:stretch/>
        </p:blipFill>
        <p:spPr>
          <a:xfrm>
            <a:off x="3074" y="-1264819"/>
            <a:ext cx="9143974" cy="6857981"/>
          </a:xfrm>
          <a:prstGeom prst="rect">
            <a:avLst/>
          </a:prstGeom>
          <a:noFill/>
          <a:ln>
            <a:noFill/>
          </a:ln>
        </p:spPr>
      </p:pic>
      <p:sp>
        <p:nvSpPr>
          <p:cNvPr id="86" name="Google Shape;86;p13"/>
          <p:cNvSpPr/>
          <p:nvPr/>
        </p:nvSpPr>
        <p:spPr>
          <a:xfrm>
            <a:off x="-488800" y="-561725"/>
            <a:ext cx="10033200" cy="5799900"/>
          </a:xfrm>
          <a:prstGeom prst="rect">
            <a:avLst/>
          </a:prstGeom>
          <a:gradFill>
            <a:gsLst>
              <a:gs pos="0">
                <a:srgbClr val="42A3E8">
                  <a:alpha val="69411"/>
                </a:srgbClr>
              </a:gs>
              <a:gs pos="100000">
                <a:srgbClr val="0076B9">
                  <a:alpha val="69411"/>
                </a:srgbClr>
              </a:gs>
            </a:gsLst>
            <a:path path="circle">
              <a:fillToRect r="100%" t="100%"/>
            </a:path>
            <a:tileRect b="-100%" l="-100%"/>
          </a:gra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929292"/>
              </a:buClr>
              <a:buFont typeface="Helvetica Neue"/>
              <a:buNone/>
            </a:pPr>
            <a:r>
              <a:t/>
            </a:r>
            <a:endParaRPr b="0" i="0" sz="1200" u="none" cap="none" strike="noStrike">
              <a:solidFill>
                <a:srgbClr val="929292"/>
              </a:solidFill>
              <a:latin typeface="Helvetica Neue"/>
              <a:ea typeface="Helvetica Neue"/>
              <a:cs typeface="Helvetica Neue"/>
              <a:sym typeface="Helvetica Neue"/>
            </a:endParaRPr>
          </a:p>
        </p:txBody>
      </p:sp>
      <p:pic>
        <p:nvPicPr>
          <p:cNvPr descr="logo_mmlbh-01.png" id="87" name="Google Shape;87;p13"/>
          <p:cNvPicPr preferRelativeResize="0"/>
          <p:nvPr/>
        </p:nvPicPr>
        <p:blipFill rotWithShape="1">
          <a:blip r:embed="rId4">
            <a:alphaModFix/>
          </a:blip>
          <a:srcRect b="0" l="0" r="0" t="0"/>
          <a:stretch/>
        </p:blipFill>
        <p:spPr>
          <a:xfrm>
            <a:off x="587088" y="2002050"/>
            <a:ext cx="3464719" cy="1792750"/>
          </a:xfrm>
          <a:prstGeom prst="rect">
            <a:avLst/>
          </a:prstGeom>
          <a:noFill/>
          <a:ln>
            <a:noFill/>
          </a:ln>
        </p:spPr>
      </p:pic>
      <p:pic>
        <p:nvPicPr>
          <p:cNvPr id="88" name="Google Shape;88;p13"/>
          <p:cNvPicPr preferRelativeResize="0"/>
          <p:nvPr/>
        </p:nvPicPr>
        <p:blipFill>
          <a:blip r:embed="rId5">
            <a:alphaModFix/>
          </a:blip>
          <a:stretch>
            <a:fillRect/>
          </a:stretch>
        </p:blipFill>
        <p:spPr>
          <a:xfrm>
            <a:off x="4300192" y="2002052"/>
            <a:ext cx="4409820" cy="169083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2"/>
          <p:cNvSpPr txBox="1"/>
          <p:nvPr>
            <p:ph type="ctrTitle"/>
          </p:nvPr>
        </p:nvSpPr>
        <p:spPr>
          <a:xfrm>
            <a:off x="1070850" y="1331025"/>
            <a:ext cx="70023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Análise</a:t>
            </a:r>
            <a:r>
              <a:rPr lang="pt-BR"/>
              <a:t> de </a:t>
            </a:r>
            <a:r>
              <a:rPr lang="pt-BR"/>
              <a:t>Séries Temporais</a:t>
            </a:r>
            <a:endParaRPr/>
          </a:p>
        </p:txBody>
      </p:sp>
      <p:sp>
        <p:nvSpPr>
          <p:cNvPr id="178" name="Google Shape;178;p22"/>
          <p:cNvSpPr txBox="1"/>
          <p:nvPr>
            <p:ph idx="1" type="subTitle"/>
          </p:nvPr>
        </p:nvSpPr>
        <p:spPr>
          <a:xfrm>
            <a:off x="460950" y="2650325"/>
            <a:ext cx="8222100" cy="1677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800">
                <a:latin typeface="Montserrat"/>
                <a:ea typeface="Montserrat"/>
                <a:cs typeface="Montserrat"/>
                <a:sym typeface="Montserrat"/>
              </a:rPr>
              <a:t>Os modelos de séries temporais são modelos muito úteis quando você possui dados correlacionados serialmente. A maioria das casas de negócios trabalha com dados de séries temporais para analisar o número de vendas para o próximo ano, o tráfego do website, a posição da concorrência e muito mais. No entanto, é também uma das áreas, que muitos analistas não entendem.</a:t>
            </a:r>
            <a:endParaRPr sz="18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pic>
        <p:nvPicPr>
          <p:cNvPr id="183" name="Google Shape;183;p23"/>
          <p:cNvPicPr preferRelativeResize="0"/>
          <p:nvPr/>
        </p:nvPicPr>
        <p:blipFill>
          <a:blip r:embed="rId3">
            <a:alphaModFix/>
          </a:blip>
          <a:stretch>
            <a:fillRect/>
          </a:stretch>
        </p:blipFill>
        <p:spPr>
          <a:xfrm>
            <a:off x="0" y="-201700"/>
            <a:ext cx="9144000" cy="691286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pic>
        <p:nvPicPr>
          <p:cNvPr id="188" name="Google Shape;188;p24"/>
          <p:cNvPicPr preferRelativeResize="0"/>
          <p:nvPr/>
        </p:nvPicPr>
        <p:blipFill>
          <a:blip r:embed="rId3">
            <a:alphaModFix/>
          </a:blip>
          <a:stretch>
            <a:fillRect/>
          </a:stretch>
        </p:blipFill>
        <p:spPr>
          <a:xfrm>
            <a:off x="0" y="0"/>
            <a:ext cx="9144000" cy="5143500"/>
          </a:xfrm>
          <a:prstGeom prst="rect">
            <a:avLst/>
          </a:prstGeom>
          <a:noFill/>
          <a:ln>
            <a:noFill/>
          </a:ln>
        </p:spPr>
      </p:pic>
      <p:sp>
        <p:nvSpPr>
          <p:cNvPr id="189" name="Google Shape;189;p24"/>
          <p:cNvSpPr/>
          <p:nvPr/>
        </p:nvSpPr>
        <p:spPr>
          <a:xfrm>
            <a:off x="6970150" y="3984475"/>
            <a:ext cx="1920900" cy="862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Google Shape;190;p24"/>
          <p:cNvSpPr txBox="1"/>
          <p:nvPr/>
        </p:nvSpPr>
        <p:spPr>
          <a:xfrm>
            <a:off x="7071000" y="4146825"/>
            <a:ext cx="1618200" cy="627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pt-BR" sz="2400">
                <a:solidFill>
                  <a:srgbClr val="FFFFFF"/>
                </a:solidFill>
              </a:rPr>
              <a:t>O Projeto</a:t>
            </a:r>
            <a:endParaRPr b="1" sz="24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5"/>
          <p:cNvSpPr txBox="1"/>
          <p:nvPr>
            <p:ph type="ctrTitle"/>
          </p:nvPr>
        </p:nvSpPr>
        <p:spPr>
          <a:xfrm>
            <a:off x="1070850" y="510625"/>
            <a:ext cx="70023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Definições do Projeto</a:t>
            </a:r>
            <a:endParaRPr/>
          </a:p>
        </p:txBody>
      </p:sp>
      <p:sp>
        <p:nvSpPr>
          <p:cNvPr id="196" name="Google Shape;196;p25"/>
          <p:cNvSpPr txBox="1"/>
          <p:nvPr>
            <p:ph idx="1" type="subTitle"/>
          </p:nvPr>
        </p:nvSpPr>
        <p:spPr>
          <a:xfrm>
            <a:off x="1021800" y="2095950"/>
            <a:ext cx="7100400" cy="19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O aumento da propriedade e uso de automóveis na China nas últimas duas décadas, aumentou o consumo de energia, piorou a poluição do ar e gerou um congestionamento exacerbado. </a:t>
            </a:r>
            <a:r>
              <a:rPr lang="pt-BR" sz="1600">
                <a:latin typeface="Montserrat"/>
                <a:ea typeface="Montserrat"/>
                <a:cs typeface="Montserrat"/>
                <a:sym typeface="Montserrat"/>
              </a:rPr>
              <a:t>O governo de Xangai adotou um sistema de leilão para limitar o número de placas emitidas para cada mês. O conjunto de dados contém dados históricos de leilões de janeiro de 2002 a outubro de 2017.</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6"/>
          <p:cNvSpPr txBox="1"/>
          <p:nvPr>
            <p:ph type="ctrTitle"/>
          </p:nvPr>
        </p:nvSpPr>
        <p:spPr>
          <a:xfrm>
            <a:off x="1070850" y="510625"/>
            <a:ext cx="70023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Contexto</a:t>
            </a:r>
            <a:endParaRPr/>
          </a:p>
        </p:txBody>
      </p:sp>
      <p:sp>
        <p:nvSpPr>
          <p:cNvPr id="202" name="Google Shape;202;p26"/>
          <p:cNvSpPr txBox="1"/>
          <p:nvPr>
            <p:ph idx="1" type="subTitle"/>
          </p:nvPr>
        </p:nvSpPr>
        <p:spPr>
          <a:xfrm>
            <a:off x="1046850" y="2241325"/>
            <a:ext cx="7050300" cy="1639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Xangai usa um sistema de leilões para vender um número limitado de placas de licença para compradores de automóveis com combustível fóssil todos os meses. O preço médio desta placa de licença é de cerca de US $ 13.000 e muitas vezes é referido como "a peça de metal mais cara do mundo". Então, nosso objetivo é prever o preço médio ou o preço mais baixo para o próximo mês.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pic>
        <p:nvPicPr>
          <p:cNvPr id="207" name="Google Shape;207;p27"/>
          <p:cNvPicPr preferRelativeResize="0"/>
          <p:nvPr/>
        </p:nvPicPr>
        <p:blipFill>
          <a:blip r:embed="rId3">
            <a:alphaModFix/>
          </a:blip>
          <a:stretch>
            <a:fillRect/>
          </a:stretch>
        </p:blipFill>
        <p:spPr>
          <a:xfrm>
            <a:off x="1537563" y="0"/>
            <a:ext cx="6068887"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28"/>
          <p:cNvSpPr txBox="1"/>
          <p:nvPr>
            <p:ph type="ctrTitle"/>
          </p:nvPr>
        </p:nvSpPr>
        <p:spPr>
          <a:xfrm>
            <a:off x="1070850" y="510625"/>
            <a:ext cx="70023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Problema</a:t>
            </a:r>
            <a:endParaRPr/>
          </a:p>
        </p:txBody>
      </p:sp>
      <p:sp>
        <p:nvSpPr>
          <p:cNvPr id="213" name="Google Shape;213;p28"/>
          <p:cNvSpPr txBox="1"/>
          <p:nvPr>
            <p:ph idx="1" type="subTitle"/>
          </p:nvPr>
        </p:nvSpPr>
        <p:spPr>
          <a:xfrm>
            <a:off x="698400" y="1468300"/>
            <a:ext cx="7747200" cy="1361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O maior problema em questão é conseguir quantificar uma série temporal e saber qual a melhor forma de tratar tais dados. Para esse projeto em específico o problema e implementar um modelo de forecasting em um dataset com registros de preço médio e preço mínimo das placas de licença para dirigir em Shangai</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
        <p:nvSpPr>
          <p:cNvPr id="214" name="Google Shape;214;p28"/>
          <p:cNvSpPr txBox="1"/>
          <p:nvPr>
            <p:ph idx="1" type="subTitle"/>
          </p:nvPr>
        </p:nvSpPr>
        <p:spPr>
          <a:xfrm>
            <a:off x="698400" y="3096900"/>
            <a:ext cx="7747200" cy="1619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Teoricamente um modelo de forecasting consiste na visualização de dados acerca da variação da série temporal. Em um determinado momento, após o algoritmo ter entendido sobre a variação de preços e com as implementações de condições já pré estabelecidas e conhecidas acontece uma previsão, que basicamente consistem em regressões do modelo</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29"/>
          <p:cNvSpPr txBox="1"/>
          <p:nvPr>
            <p:ph type="ctrTitle"/>
          </p:nvPr>
        </p:nvSpPr>
        <p:spPr>
          <a:xfrm>
            <a:off x="1070850" y="510625"/>
            <a:ext cx="70023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Objetivo</a:t>
            </a:r>
            <a:endParaRPr/>
          </a:p>
        </p:txBody>
      </p:sp>
      <p:sp>
        <p:nvSpPr>
          <p:cNvPr id="220" name="Google Shape;220;p29"/>
          <p:cNvSpPr txBox="1"/>
          <p:nvPr>
            <p:ph idx="1" type="subTitle"/>
          </p:nvPr>
        </p:nvSpPr>
        <p:spPr>
          <a:xfrm>
            <a:off x="790975" y="2171050"/>
            <a:ext cx="7747200" cy="1619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Uma série temporal basicamente consiste na coleta de dados em intervalos de tempos constante. De forma que sejam criadas visualizações de dados para apontar hipóteses mais conclusivas durante a análise de dados. Ao se trabalhar com previsões em séries temporais, basicamente encontramos um problema de aprendizagem supervisionada, dessa forma é necessário fornecer exemplos claros e concisos para treinamento do modelo em questão</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pic>
        <p:nvPicPr>
          <p:cNvPr id="225" name="Google Shape;225;p30"/>
          <p:cNvPicPr preferRelativeResize="0"/>
          <p:nvPr/>
        </p:nvPicPr>
        <p:blipFill>
          <a:blip r:embed="rId3">
            <a:alphaModFix/>
          </a:blip>
          <a:stretch>
            <a:fillRect/>
          </a:stretch>
        </p:blipFill>
        <p:spPr>
          <a:xfrm>
            <a:off x="-268700" y="0"/>
            <a:ext cx="9569303" cy="5143500"/>
          </a:xfrm>
          <a:prstGeom prst="rect">
            <a:avLst/>
          </a:prstGeom>
          <a:noFill/>
          <a:ln>
            <a:noFill/>
          </a:ln>
        </p:spPr>
      </p:pic>
      <p:sp>
        <p:nvSpPr>
          <p:cNvPr id="226" name="Google Shape;226;p30"/>
          <p:cNvSpPr/>
          <p:nvPr/>
        </p:nvSpPr>
        <p:spPr>
          <a:xfrm>
            <a:off x="6219300" y="133000"/>
            <a:ext cx="2924700" cy="947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7" name="Google Shape;227;p30"/>
          <p:cNvSpPr txBox="1"/>
          <p:nvPr/>
        </p:nvSpPr>
        <p:spPr>
          <a:xfrm>
            <a:off x="6426750" y="322025"/>
            <a:ext cx="2509800" cy="45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400">
                <a:solidFill>
                  <a:srgbClr val="FFFF00"/>
                </a:solidFill>
              </a:rPr>
              <a:t>Partiu Prática?</a:t>
            </a:r>
            <a:endParaRPr b="1" sz="2400">
              <a:solidFill>
                <a:srgbClr val="FFFF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pic>
        <p:nvPicPr>
          <p:cNvPr id="232" name="Google Shape;232;p31"/>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3" name="Google Shape;233;p31"/>
          <p:cNvSpPr/>
          <p:nvPr/>
        </p:nvSpPr>
        <p:spPr>
          <a:xfrm>
            <a:off x="201775" y="3513850"/>
            <a:ext cx="2442900" cy="14454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4" name="Google Shape;234;p31"/>
          <p:cNvSpPr txBox="1"/>
          <p:nvPr/>
        </p:nvSpPr>
        <p:spPr>
          <a:xfrm>
            <a:off x="358675" y="3578200"/>
            <a:ext cx="2129100" cy="13167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pt-BR" sz="1800">
                <a:solidFill>
                  <a:srgbClr val="FFFF00"/>
                </a:solidFill>
              </a:rPr>
              <a:t>Regressão Linear</a:t>
            </a:r>
            <a:endParaRPr b="1" sz="1800">
              <a:solidFill>
                <a:srgbClr val="FFFF00"/>
              </a:solidFill>
            </a:endParaRPr>
          </a:p>
          <a:p>
            <a:pPr indent="0" lvl="0" marL="0" algn="ctr">
              <a:spcBef>
                <a:spcPts val="0"/>
              </a:spcBef>
              <a:spcAft>
                <a:spcPts val="0"/>
              </a:spcAft>
              <a:buNone/>
            </a:pPr>
            <a:r>
              <a:rPr b="1" lang="pt-BR" sz="1800">
                <a:solidFill>
                  <a:srgbClr val="FFFF00"/>
                </a:solidFill>
              </a:rPr>
              <a:t>vs</a:t>
            </a:r>
            <a:endParaRPr b="1" sz="1800">
              <a:solidFill>
                <a:srgbClr val="FFFF00"/>
              </a:solidFill>
            </a:endParaRPr>
          </a:p>
          <a:p>
            <a:pPr indent="0" lvl="0" marL="0" algn="ctr">
              <a:spcBef>
                <a:spcPts val="0"/>
              </a:spcBef>
              <a:spcAft>
                <a:spcPts val="0"/>
              </a:spcAft>
              <a:buNone/>
            </a:pPr>
            <a:r>
              <a:rPr b="1" lang="pt-BR" sz="1800">
                <a:solidFill>
                  <a:srgbClr val="FFFF00"/>
                </a:solidFill>
              </a:rPr>
              <a:t>Time Series</a:t>
            </a:r>
            <a:endParaRPr b="1" sz="1800">
              <a:solidFill>
                <a:srgbClr val="FFFF00"/>
              </a:solidFill>
            </a:endParaRPr>
          </a:p>
          <a:p>
            <a:pPr indent="0" lvl="0" marL="0" rtl="0" algn="ctr">
              <a:spcBef>
                <a:spcPts val="0"/>
              </a:spcBef>
              <a:spcAft>
                <a:spcPts val="0"/>
              </a:spcAft>
              <a:buNone/>
            </a:pPr>
            <a:r>
              <a:rPr b="1" lang="pt-BR" sz="1800">
                <a:solidFill>
                  <a:srgbClr val="FFFF00"/>
                </a:solidFill>
              </a:rPr>
              <a:t>Forecasting</a:t>
            </a:r>
            <a:endParaRPr b="1" sz="1800">
              <a:solidFill>
                <a:srgbClr val="FFFF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grpSp>
        <p:nvGrpSpPr>
          <p:cNvPr id="93" name="Google Shape;93;p14"/>
          <p:cNvGrpSpPr/>
          <p:nvPr/>
        </p:nvGrpSpPr>
        <p:grpSpPr>
          <a:xfrm>
            <a:off x="4939500" y="1219611"/>
            <a:ext cx="3837000" cy="2704200"/>
            <a:chOff x="4939500" y="1219611"/>
            <a:chExt cx="3837000" cy="2704200"/>
          </a:xfrm>
        </p:grpSpPr>
        <p:cxnSp>
          <p:nvCxnSpPr>
            <p:cNvPr id="94" name="Google Shape;94;p14"/>
            <p:cNvCxnSpPr/>
            <p:nvPr/>
          </p:nvCxnSpPr>
          <p:spPr>
            <a:xfrm>
              <a:off x="4939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95" name="Google Shape;95;p14"/>
            <p:cNvCxnSpPr/>
            <p:nvPr/>
          </p:nvCxnSpPr>
          <p:spPr>
            <a:xfrm>
              <a:off x="5365833"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96" name="Google Shape;96;p14"/>
            <p:cNvCxnSpPr/>
            <p:nvPr/>
          </p:nvCxnSpPr>
          <p:spPr>
            <a:xfrm>
              <a:off x="5792167"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97" name="Google Shape;97;p14"/>
            <p:cNvCxnSpPr/>
            <p:nvPr/>
          </p:nvCxnSpPr>
          <p:spPr>
            <a:xfrm>
              <a:off x="6218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98" name="Google Shape;98;p14"/>
            <p:cNvCxnSpPr/>
            <p:nvPr/>
          </p:nvCxnSpPr>
          <p:spPr>
            <a:xfrm>
              <a:off x="6644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99" name="Google Shape;99;p14"/>
            <p:cNvCxnSpPr/>
            <p:nvPr/>
          </p:nvCxnSpPr>
          <p:spPr>
            <a:xfrm>
              <a:off x="7071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100" name="Google Shape;100;p14"/>
            <p:cNvCxnSpPr/>
            <p:nvPr/>
          </p:nvCxnSpPr>
          <p:spPr>
            <a:xfrm>
              <a:off x="7497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101" name="Google Shape;101;p14"/>
            <p:cNvCxnSpPr/>
            <p:nvPr/>
          </p:nvCxnSpPr>
          <p:spPr>
            <a:xfrm>
              <a:off x="7923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102" name="Google Shape;102;p14"/>
            <p:cNvCxnSpPr/>
            <p:nvPr/>
          </p:nvCxnSpPr>
          <p:spPr>
            <a:xfrm>
              <a:off x="8350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103" name="Google Shape;103;p14"/>
            <p:cNvCxnSpPr/>
            <p:nvPr/>
          </p:nvCxnSpPr>
          <p:spPr>
            <a:xfrm>
              <a:off x="8776500" y="1219611"/>
              <a:ext cx="0" cy="2704200"/>
            </a:xfrm>
            <a:prstGeom prst="straightConnector1">
              <a:avLst/>
            </a:prstGeom>
            <a:noFill/>
            <a:ln cap="flat" cmpd="sng" w="9525">
              <a:solidFill>
                <a:schemeClr val="lt1"/>
              </a:solidFill>
              <a:prstDash val="dash"/>
              <a:round/>
              <a:headEnd len="sm" w="sm" type="none"/>
              <a:tailEnd len="sm" w="sm" type="none"/>
            </a:ln>
          </p:spPr>
        </p:cxnSp>
      </p:grpSp>
      <p:sp>
        <p:nvSpPr>
          <p:cNvPr id="104" name="Google Shape;104;p14"/>
          <p:cNvSpPr/>
          <p:nvPr/>
        </p:nvSpPr>
        <p:spPr>
          <a:xfrm>
            <a:off x="7014920" y="2133119"/>
            <a:ext cx="286500" cy="2865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 name="Google Shape;105;p14"/>
          <p:cNvSpPr txBox="1"/>
          <p:nvPr>
            <p:ph type="title"/>
          </p:nvPr>
        </p:nvSpPr>
        <p:spPr>
          <a:xfrm>
            <a:off x="265500" y="650350"/>
            <a:ext cx="4045200" cy="853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b="1" lang="pt-BR" sz="2400">
                <a:latin typeface="Montserrat"/>
                <a:ea typeface="Montserrat"/>
                <a:cs typeface="Montserrat"/>
                <a:sym typeface="Montserrat"/>
              </a:rPr>
              <a:t>#5 Machine Learning Experience</a:t>
            </a:r>
            <a:endParaRPr b="1" sz="2400">
              <a:latin typeface="Montserrat"/>
              <a:ea typeface="Montserrat"/>
              <a:cs typeface="Montserrat"/>
              <a:sym typeface="Montserrat"/>
            </a:endParaRPr>
          </a:p>
        </p:txBody>
      </p:sp>
      <p:sp>
        <p:nvSpPr>
          <p:cNvPr id="106" name="Google Shape;106;p14"/>
          <p:cNvSpPr txBox="1"/>
          <p:nvPr>
            <p:ph idx="1" type="subTitle"/>
          </p:nvPr>
        </p:nvSpPr>
        <p:spPr>
          <a:xfrm>
            <a:off x="265500" y="2981926"/>
            <a:ext cx="4045200" cy="1269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pt-BR"/>
              <a:t>Marcus Oliveira</a:t>
            </a:r>
            <a:endParaRPr/>
          </a:p>
          <a:p>
            <a:pPr indent="0" lvl="0" marL="0">
              <a:spcBef>
                <a:spcPts val="0"/>
              </a:spcBef>
              <a:spcAft>
                <a:spcPts val="0"/>
              </a:spcAft>
              <a:buNone/>
            </a:pPr>
            <a:r>
              <a:rPr lang="pt-BR"/>
              <a:t>https://github.com/MarcusWiilo</a:t>
            </a:r>
            <a:endParaRPr/>
          </a:p>
        </p:txBody>
      </p:sp>
      <p:grpSp>
        <p:nvGrpSpPr>
          <p:cNvPr id="107" name="Google Shape;107;p14"/>
          <p:cNvGrpSpPr/>
          <p:nvPr/>
        </p:nvGrpSpPr>
        <p:grpSpPr>
          <a:xfrm>
            <a:off x="4939534" y="2017046"/>
            <a:ext cx="3825543" cy="1573620"/>
            <a:chOff x="1000000" y="2393988"/>
            <a:chExt cx="4144235" cy="1704713"/>
          </a:xfrm>
        </p:grpSpPr>
        <p:sp>
          <p:nvSpPr>
            <p:cNvPr id="108" name="Google Shape;108;p14"/>
            <p:cNvSpPr/>
            <p:nvPr/>
          </p:nvSpPr>
          <p:spPr>
            <a:xfrm>
              <a:off x="1000000" y="2440003"/>
              <a:ext cx="4144235" cy="1631269"/>
            </a:xfrm>
            <a:custGeom>
              <a:pathLst>
                <a:path extrusionOk="0" h="90088" w="165422">
                  <a:moveTo>
                    <a:pt x="0" y="65550"/>
                  </a:moveTo>
                  <a:cubicBezTo>
                    <a:pt x="3559" y="56002"/>
                    <a:pt x="14632" y="11595"/>
                    <a:pt x="21355" y="8262"/>
                  </a:cubicBezTo>
                  <a:cubicBezTo>
                    <a:pt x="28078" y="4929"/>
                    <a:pt x="34067" y="46906"/>
                    <a:pt x="40338" y="45550"/>
                  </a:cubicBezTo>
                  <a:cubicBezTo>
                    <a:pt x="46609" y="44194"/>
                    <a:pt x="52711" y="2161"/>
                    <a:pt x="58982" y="127"/>
                  </a:cubicBezTo>
                  <a:cubicBezTo>
                    <a:pt x="65253" y="-1907"/>
                    <a:pt x="71807" y="30974"/>
                    <a:pt x="77965" y="33347"/>
                  </a:cubicBezTo>
                  <a:cubicBezTo>
                    <a:pt x="84123" y="35720"/>
                    <a:pt x="90055" y="6285"/>
                    <a:pt x="95931" y="14364"/>
                  </a:cubicBezTo>
                  <a:cubicBezTo>
                    <a:pt x="101807" y="22443"/>
                    <a:pt x="107626" y="77414"/>
                    <a:pt x="113219" y="81821"/>
                  </a:cubicBezTo>
                  <a:cubicBezTo>
                    <a:pt x="118812" y="86228"/>
                    <a:pt x="123671" y="39448"/>
                    <a:pt x="129490" y="40804"/>
                  </a:cubicBezTo>
                  <a:cubicBezTo>
                    <a:pt x="135309" y="42160"/>
                    <a:pt x="142145" y="92047"/>
                    <a:pt x="148134" y="89957"/>
                  </a:cubicBezTo>
                  <a:cubicBezTo>
                    <a:pt x="154123" y="87867"/>
                    <a:pt x="162541" y="38545"/>
                    <a:pt x="165422" y="28262"/>
                  </a:cubicBezTo>
                </a:path>
              </a:pathLst>
            </a:custGeom>
            <a:noFill/>
            <a:ln cap="flat" cmpd="sng" w="19050">
              <a:solidFill>
                <a:schemeClr val="lt1"/>
              </a:solidFill>
              <a:prstDash val="solid"/>
              <a:round/>
              <a:headEnd len="med" w="med" type="oval"/>
              <a:tailEnd len="med" w="med" type="oval"/>
            </a:ln>
          </p:spPr>
        </p:sp>
        <p:sp>
          <p:nvSpPr>
            <p:cNvPr id="109" name="Google Shape;109;p14"/>
            <p:cNvSpPr/>
            <p:nvPr/>
          </p:nvSpPr>
          <p:spPr>
            <a:xfrm>
              <a:off x="4658400" y="401410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Google Shape;110;p14"/>
            <p:cNvSpPr/>
            <p:nvPr/>
          </p:nvSpPr>
          <p:spPr>
            <a:xfrm>
              <a:off x="4195525" y="314735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 name="Google Shape;111;p14"/>
            <p:cNvSpPr/>
            <p:nvPr/>
          </p:nvSpPr>
          <p:spPr>
            <a:xfrm>
              <a:off x="3800700" y="386890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 name="Google Shape;112;p14"/>
            <p:cNvSpPr/>
            <p:nvPr/>
          </p:nvSpPr>
          <p:spPr>
            <a:xfrm>
              <a:off x="3358650" y="2637813"/>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 name="Google Shape;113;p14"/>
            <p:cNvSpPr/>
            <p:nvPr/>
          </p:nvSpPr>
          <p:spPr>
            <a:xfrm>
              <a:off x="2909400" y="2993013"/>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Google Shape;114;p14"/>
            <p:cNvSpPr/>
            <p:nvPr/>
          </p:nvSpPr>
          <p:spPr>
            <a:xfrm>
              <a:off x="2437450" y="2393988"/>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Google Shape;115;p14"/>
            <p:cNvSpPr/>
            <p:nvPr/>
          </p:nvSpPr>
          <p:spPr>
            <a:xfrm>
              <a:off x="1974575" y="3213325"/>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Google Shape;116;p14"/>
            <p:cNvSpPr/>
            <p:nvPr/>
          </p:nvSpPr>
          <p:spPr>
            <a:xfrm>
              <a:off x="1500000" y="2553225"/>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7" name="Google Shape;117;p14"/>
          <p:cNvGrpSpPr/>
          <p:nvPr/>
        </p:nvGrpSpPr>
        <p:grpSpPr>
          <a:xfrm>
            <a:off x="4939557" y="1778136"/>
            <a:ext cx="3836911" cy="1503799"/>
            <a:chOff x="1000025" y="2059300"/>
            <a:chExt cx="4156550" cy="1629075"/>
          </a:xfrm>
        </p:grpSpPr>
        <p:sp>
          <p:nvSpPr>
            <p:cNvPr id="118" name="Google Shape;118;p14"/>
            <p:cNvSpPr/>
            <p:nvPr/>
          </p:nvSpPr>
          <p:spPr>
            <a:xfrm>
              <a:off x="1000025" y="2083952"/>
              <a:ext cx="4156550" cy="1576975"/>
            </a:xfrm>
            <a:custGeom>
              <a:pathLst>
                <a:path extrusionOk="0" h="63079" w="166262">
                  <a:moveTo>
                    <a:pt x="0" y="34952"/>
                  </a:moveTo>
                  <a:cubicBezTo>
                    <a:pt x="3623" y="29133"/>
                    <a:pt x="14946" y="1167"/>
                    <a:pt x="21740" y="37"/>
                  </a:cubicBezTo>
                  <a:cubicBezTo>
                    <a:pt x="28534" y="-1093"/>
                    <a:pt x="34478" y="24048"/>
                    <a:pt x="40762" y="28172"/>
                  </a:cubicBezTo>
                  <a:cubicBezTo>
                    <a:pt x="47046" y="32296"/>
                    <a:pt x="53256" y="18986"/>
                    <a:pt x="59446" y="24782"/>
                  </a:cubicBezTo>
                  <a:cubicBezTo>
                    <a:pt x="65636" y="30578"/>
                    <a:pt x="71730" y="60803"/>
                    <a:pt x="77901" y="62950"/>
                  </a:cubicBezTo>
                  <a:cubicBezTo>
                    <a:pt x="84072" y="65097"/>
                    <a:pt x="90490" y="39675"/>
                    <a:pt x="96472" y="37664"/>
                  </a:cubicBezTo>
                  <a:cubicBezTo>
                    <a:pt x="102455" y="35653"/>
                    <a:pt x="108078" y="54726"/>
                    <a:pt x="113796" y="50884"/>
                  </a:cubicBezTo>
                  <a:cubicBezTo>
                    <a:pt x="119514" y="47042"/>
                    <a:pt x="125063" y="18059"/>
                    <a:pt x="130781" y="14613"/>
                  </a:cubicBezTo>
                  <a:cubicBezTo>
                    <a:pt x="136499" y="11167"/>
                    <a:pt x="142192" y="30515"/>
                    <a:pt x="148105" y="30206"/>
                  </a:cubicBezTo>
                  <a:cubicBezTo>
                    <a:pt x="154019" y="29897"/>
                    <a:pt x="163236" y="15665"/>
                    <a:pt x="166262" y="12757"/>
                  </a:cubicBezTo>
                </a:path>
              </a:pathLst>
            </a:custGeom>
            <a:noFill/>
            <a:ln cap="flat" cmpd="sng" w="19050">
              <a:solidFill>
                <a:schemeClr val="accent4"/>
              </a:solidFill>
              <a:prstDash val="solid"/>
              <a:round/>
              <a:headEnd len="med" w="med" type="oval"/>
              <a:tailEnd len="med" w="med" type="oval"/>
            </a:ln>
          </p:spPr>
        </p:sp>
        <p:sp>
          <p:nvSpPr>
            <p:cNvPr id="119" name="Google Shape;119;p14"/>
            <p:cNvSpPr/>
            <p:nvPr/>
          </p:nvSpPr>
          <p:spPr>
            <a:xfrm>
              <a:off x="1500000" y="205930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Google Shape;120;p14"/>
            <p:cNvSpPr/>
            <p:nvPr/>
          </p:nvSpPr>
          <p:spPr>
            <a:xfrm>
              <a:off x="1974575" y="27372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Google Shape;121;p14"/>
            <p:cNvSpPr/>
            <p:nvPr/>
          </p:nvSpPr>
          <p:spPr>
            <a:xfrm>
              <a:off x="2437450" y="26526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Google Shape;122;p14"/>
            <p:cNvSpPr/>
            <p:nvPr/>
          </p:nvSpPr>
          <p:spPr>
            <a:xfrm>
              <a:off x="2909400" y="36037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Google Shape;123;p14"/>
            <p:cNvSpPr/>
            <p:nvPr/>
          </p:nvSpPr>
          <p:spPr>
            <a:xfrm>
              <a:off x="3358650" y="29930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Google Shape;124;p14"/>
            <p:cNvSpPr/>
            <p:nvPr/>
          </p:nvSpPr>
          <p:spPr>
            <a:xfrm>
              <a:off x="3780700" y="33152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5" name="Google Shape;125;p14"/>
            <p:cNvSpPr/>
            <p:nvPr/>
          </p:nvSpPr>
          <p:spPr>
            <a:xfrm>
              <a:off x="4216350" y="24121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Google Shape;126;p14"/>
            <p:cNvSpPr/>
            <p:nvPr/>
          </p:nvSpPr>
          <p:spPr>
            <a:xfrm>
              <a:off x="4658400" y="280245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7" name="Google Shape;127;p14"/>
          <p:cNvSpPr txBox="1"/>
          <p:nvPr>
            <p:ph type="title"/>
          </p:nvPr>
        </p:nvSpPr>
        <p:spPr>
          <a:xfrm>
            <a:off x="265500" y="2017050"/>
            <a:ext cx="4045200" cy="5733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pt-BR" sz="2400">
                <a:latin typeface="Montserrat"/>
                <a:ea typeface="Montserrat"/>
                <a:cs typeface="Montserrat"/>
                <a:sym typeface="Montserrat"/>
              </a:rPr>
              <a:t>Edição Time Series</a:t>
            </a:r>
            <a:endParaRPr sz="24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2"/>
          <p:cNvSpPr txBox="1"/>
          <p:nvPr>
            <p:ph type="ctrTitle"/>
          </p:nvPr>
        </p:nvSpPr>
        <p:spPr>
          <a:xfrm>
            <a:off x="1070850" y="510625"/>
            <a:ext cx="70023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Regressão Linear</a:t>
            </a:r>
            <a:endParaRPr/>
          </a:p>
        </p:txBody>
      </p:sp>
      <p:sp>
        <p:nvSpPr>
          <p:cNvPr id="240" name="Google Shape;240;p32"/>
          <p:cNvSpPr txBox="1"/>
          <p:nvPr>
            <p:ph idx="1" type="subTitle"/>
          </p:nvPr>
        </p:nvSpPr>
        <p:spPr>
          <a:xfrm>
            <a:off x="698400" y="1818050"/>
            <a:ext cx="7747200" cy="2806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É um algoritmo estatístico e paramétrico no qual, resumidamente, consiste em expressar a saída desejada na forma de uma função linear, onde cada instância é relacionada com um peso. Sua principal vantagem é a sua simplicidade, sendo reconhecidamente o algoritmo mais simples e utilizado para a criação de modelos de regressão. Já suas desvantagens consistem em trabalhar apenas com dados numéricos, e sua eficiência em problemas não-lineares é baixíssima, devido a sua limitação de tentar transformar uma função não-linear em um modelo linear simples. Ou seja, sua utilização é muito limitada. Para maiores detalhes, ver (WITTEN; FRANK, 2000).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33"/>
          <p:cNvSpPr txBox="1"/>
          <p:nvPr>
            <p:ph type="ctrTitle"/>
          </p:nvPr>
        </p:nvSpPr>
        <p:spPr>
          <a:xfrm>
            <a:off x="1070850" y="510625"/>
            <a:ext cx="70023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Regressão Linear</a:t>
            </a:r>
            <a:endParaRPr/>
          </a:p>
        </p:txBody>
      </p:sp>
      <p:sp>
        <p:nvSpPr>
          <p:cNvPr id="246" name="Google Shape;246;p33"/>
          <p:cNvSpPr txBox="1"/>
          <p:nvPr>
            <p:ph idx="1" type="subTitle"/>
          </p:nvPr>
        </p:nvSpPr>
        <p:spPr>
          <a:xfrm>
            <a:off x="698400" y="1725450"/>
            <a:ext cx="7747200" cy="2806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A regressão linear é um tipo básico e comum de análise preditiva. A idéia geral de regressão é examinar duas coisas: (1) um conjunto de variáveis preditoras faz um bom trabalho na previsão de uma variável de resultado (dependente)? (2) Quais as variáveis em particular são preditores significativos do resultado variável e de que forma indicam a variável variável? Essas estimativas de regressão são usadas para explicar a relação entre uma variável dependente e uma ou mais variáveis independentes. A forma mais simples da equação de regressão com uma dependente e uma variável independente é definida pela fórmula y = c + b * x, onde y = escore variável dependente estimado, c = constante, b = coeficiente de regressão e x = pontuação no variável independente.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pic>
        <p:nvPicPr>
          <p:cNvPr id="251" name="Google Shape;251;p3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35"/>
          <p:cNvSpPr txBox="1"/>
          <p:nvPr>
            <p:ph type="ctrTitle"/>
          </p:nvPr>
        </p:nvSpPr>
        <p:spPr>
          <a:xfrm>
            <a:off x="698400" y="387200"/>
            <a:ext cx="73746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Análise de </a:t>
            </a:r>
            <a:r>
              <a:rPr lang="pt-BR"/>
              <a:t>Séries</a:t>
            </a:r>
            <a:r>
              <a:rPr lang="pt-BR"/>
              <a:t> Temporais</a:t>
            </a:r>
            <a:endParaRPr/>
          </a:p>
        </p:txBody>
      </p:sp>
      <p:sp>
        <p:nvSpPr>
          <p:cNvPr id="257" name="Google Shape;257;p35"/>
          <p:cNvSpPr txBox="1"/>
          <p:nvPr>
            <p:ph idx="1" type="subTitle"/>
          </p:nvPr>
        </p:nvSpPr>
        <p:spPr>
          <a:xfrm>
            <a:off x="749825" y="1313975"/>
            <a:ext cx="7747200" cy="3341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Ao usar estatísticas clássicas, a principal preocupação é a análise de séries temporais. A análise de séries temporais envolve o desenvolvimento de modelos que melhor capturam ou descrevam séries temporais observadas para entender as causas subjacentes. Este campo de estudo busca o "porquê" por trás de um conjunto de dados da série temporal. Isso geralmente envolve fazer suposições sobre a forma de dados e decompor as séries temporais em componentes de constituição.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rPr lang="pt-BR" sz="1600">
                <a:latin typeface="Montserrat"/>
                <a:ea typeface="Montserrat"/>
                <a:cs typeface="Montserrat"/>
                <a:sym typeface="Montserrat"/>
              </a:rPr>
              <a:t>A qualidade de um modelo descritivo é determinada pela forma como descreve os dados disponíveis e a interpretação que fornece para melhor informar o domínio do problema O objetivo principal da análise de séries temporais é desenvolver modelos matemáticos que fornecem descrições plausíveis a partir de dados de amostra</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36"/>
          <p:cNvSpPr txBox="1"/>
          <p:nvPr>
            <p:ph type="ctrTitle"/>
          </p:nvPr>
        </p:nvSpPr>
        <p:spPr>
          <a:xfrm>
            <a:off x="698400" y="387200"/>
            <a:ext cx="73746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Análise de Séries Temporais</a:t>
            </a:r>
            <a:endParaRPr/>
          </a:p>
        </p:txBody>
      </p:sp>
      <p:sp>
        <p:nvSpPr>
          <p:cNvPr id="263" name="Google Shape;263;p36"/>
          <p:cNvSpPr txBox="1"/>
          <p:nvPr>
            <p:ph idx="1" type="subTitle"/>
          </p:nvPr>
        </p:nvSpPr>
        <p:spPr>
          <a:xfrm>
            <a:off x="698400" y="1684300"/>
            <a:ext cx="7747200" cy="2858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A análise de séries temporais fornece um conjunto de técnicas para entender melhor um conjunto de dados. Talvez a mais útil seja a decomposição de uma série temporal em 4 partes constituintes: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rPr lang="pt-BR" sz="1600">
                <a:latin typeface="Montserrat"/>
                <a:ea typeface="Montserrat"/>
                <a:cs typeface="Montserrat"/>
                <a:sym typeface="Montserrat"/>
              </a:rPr>
              <a:t>● Nível. O valor da linha de base para a série se fosse uma linha reta. ● Tendência. O comportamento crescente ou decrescente, opcional e muitas vezes linear, da série ao longo do tempo. </a:t>
            </a:r>
            <a:endParaRPr sz="1600">
              <a:latin typeface="Montserrat"/>
              <a:ea typeface="Montserrat"/>
              <a:cs typeface="Montserrat"/>
              <a:sym typeface="Montserrat"/>
            </a:endParaRPr>
          </a:p>
          <a:p>
            <a:pPr indent="0" lvl="0" marL="0" rtl="0" algn="just">
              <a:spcBef>
                <a:spcPts val="0"/>
              </a:spcBef>
              <a:spcAft>
                <a:spcPts val="0"/>
              </a:spcAft>
              <a:buNone/>
            </a:pPr>
            <a:r>
              <a:rPr lang="pt-BR" sz="1600">
                <a:latin typeface="Montserrat"/>
                <a:ea typeface="Montserrat"/>
                <a:cs typeface="Montserrat"/>
                <a:sym typeface="Montserrat"/>
              </a:rPr>
              <a:t>● Sazonalidade. Os padrões de repetição opcionais ou ciclos de comportamento ao longo do tempo. </a:t>
            </a:r>
            <a:endParaRPr sz="1600">
              <a:latin typeface="Montserrat"/>
              <a:ea typeface="Montserrat"/>
              <a:cs typeface="Montserrat"/>
              <a:sym typeface="Montserrat"/>
            </a:endParaRPr>
          </a:p>
          <a:p>
            <a:pPr indent="0" lvl="0" marL="0" rtl="0" algn="just">
              <a:spcBef>
                <a:spcPts val="0"/>
              </a:spcBef>
              <a:spcAft>
                <a:spcPts val="0"/>
              </a:spcAft>
              <a:buNone/>
            </a:pPr>
            <a:r>
              <a:rPr lang="pt-BR" sz="1600">
                <a:latin typeface="Montserrat"/>
                <a:ea typeface="Montserrat"/>
                <a:cs typeface="Montserrat"/>
                <a:sym typeface="Montserrat"/>
              </a:rPr>
              <a:t>● Ruído A variabilidade opcional nas observações que não pode ser explicada pelo modelo</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pic>
        <p:nvPicPr>
          <p:cNvPr id="268" name="Google Shape;268;p37"/>
          <p:cNvPicPr preferRelativeResize="0"/>
          <p:nvPr/>
        </p:nvPicPr>
        <p:blipFill>
          <a:blip r:embed="rId3">
            <a:alphaModFix/>
          </a:blip>
          <a:stretch>
            <a:fillRect/>
          </a:stretch>
        </p:blipFill>
        <p:spPr>
          <a:xfrm>
            <a:off x="-1081112" y="0"/>
            <a:ext cx="11306225" cy="5087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8"/>
          <p:cNvSpPr txBox="1"/>
          <p:nvPr>
            <p:ph type="ctrTitle"/>
          </p:nvPr>
        </p:nvSpPr>
        <p:spPr>
          <a:xfrm>
            <a:off x="884700" y="490075"/>
            <a:ext cx="73746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Time Series Forecasting</a:t>
            </a:r>
            <a:endParaRPr/>
          </a:p>
        </p:txBody>
      </p:sp>
      <p:sp>
        <p:nvSpPr>
          <p:cNvPr id="274" name="Google Shape;274;p38"/>
          <p:cNvSpPr txBox="1"/>
          <p:nvPr>
            <p:ph idx="1" type="subTitle"/>
          </p:nvPr>
        </p:nvSpPr>
        <p:spPr>
          <a:xfrm>
            <a:off x="698400" y="1725450"/>
            <a:ext cx="7747200" cy="2858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Fazer previsões sobre o futuro é chamado de extrapolação no tratamento estatístico clássico de dados da série temporal. Os campos mais modernos se concentram no tópico e se referem a ele como previsão de séries temporais. A previsão envolve a inclusão de modelos em dados históricos e a sua utilização para prever futuras observações.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rPr lang="pt-BR" sz="1600">
                <a:latin typeface="Montserrat"/>
                <a:ea typeface="Montserrat"/>
                <a:cs typeface="Montserrat"/>
                <a:sym typeface="Montserrat"/>
              </a:rPr>
              <a:t>Os modelos descritivos podem emprestar para o futuro (por exemplo, para suavizar ou remover o ruído), eles só procuram melhor descrever os dados. Uma distinção importante na previsão é que o futuro está completamente indisponível e só deve ser estimado a partir do que já aconteceu</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a:p>
            <a:pPr indent="0" lvl="0" marL="0" rtl="0" algn="just">
              <a:spcBef>
                <a:spcPts val="0"/>
              </a:spcBef>
              <a:spcAft>
                <a:spcPts val="0"/>
              </a:spcAft>
              <a:buNone/>
            </a:pPr>
            <a:r>
              <a:t/>
            </a:r>
            <a:endParaRPr sz="1600">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9"/>
          <p:cNvSpPr txBox="1"/>
          <p:nvPr>
            <p:ph type="ctrTitle"/>
          </p:nvPr>
        </p:nvSpPr>
        <p:spPr>
          <a:xfrm>
            <a:off x="884700" y="448925"/>
            <a:ext cx="73746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Time Series Forecasting</a:t>
            </a:r>
            <a:endParaRPr/>
          </a:p>
        </p:txBody>
      </p:sp>
      <p:sp>
        <p:nvSpPr>
          <p:cNvPr id="280" name="Google Shape;280;p39"/>
          <p:cNvSpPr txBox="1"/>
          <p:nvPr>
            <p:ph idx="1" type="subTitle"/>
          </p:nvPr>
        </p:nvSpPr>
        <p:spPr>
          <a:xfrm>
            <a:off x="698400" y="1385975"/>
            <a:ext cx="7747200" cy="3280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400">
                <a:latin typeface="Montserrat"/>
                <a:ea typeface="Montserrat"/>
                <a:cs typeface="Montserrat"/>
                <a:sym typeface="Montserrat"/>
              </a:rPr>
              <a:t>A habilidade de um modelo de previsão de séries temporais é determinada pelo seu desempenho na previsão do futuro. Isto é muitas vezes à custa de poder explicar por que uma previsão específica foi feita, intervalos de confiança e até mesmo uma melhor compreensão das causas subjacentes ao problema. </a:t>
            </a:r>
            <a:endParaRPr sz="1400">
              <a:latin typeface="Montserrat"/>
              <a:ea typeface="Montserrat"/>
              <a:cs typeface="Montserrat"/>
              <a:sym typeface="Montserrat"/>
            </a:endParaRPr>
          </a:p>
          <a:p>
            <a:pPr indent="0" lvl="0" marL="0" rtl="0" algn="just">
              <a:spcBef>
                <a:spcPts val="0"/>
              </a:spcBef>
              <a:spcAft>
                <a:spcPts val="0"/>
              </a:spcAft>
              <a:buNone/>
            </a:pPr>
            <a:r>
              <a:t/>
            </a:r>
            <a:endParaRPr sz="1400">
              <a:latin typeface="Montserrat"/>
              <a:ea typeface="Montserrat"/>
              <a:cs typeface="Montserrat"/>
              <a:sym typeface="Montserrat"/>
            </a:endParaRPr>
          </a:p>
          <a:p>
            <a:pPr indent="0" lvl="0" marL="0" rtl="0" algn="just">
              <a:spcBef>
                <a:spcPts val="0"/>
              </a:spcBef>
              <a:spcAft>
                <a:spcPts val="0"/>
              </a:spcAft>
              <a:buNone/>
            </a:pPr>
            <a:r>
              <a:rPr lang="pt-BR" sz="1400">
                <a:latin typeface="Montserrat"/>
                <a:ea typeface="Montserrat"/>
                <a:cs typeface="Montserrat"/>
                <a:sym typeface="Montserrat"/>
              </a:rPr>
              <a:t>Os dados da série temporal geralmente requerem limpeza, dimensionamento e transformação uniforme. Por exemplo: </a:t>
            </a:r>
            <a:endParaRPr sz="1400">
              <a:latin typeface="Montserrat"/>
              <a:ea typeface="Montserrat"/>
              <a:cs typeface="Montserrat"/>
              <a:sym typeface="Montserrat"/>
            </a:endParaRPr>
          </a:p>
          <a:p>
            <a:pPr indent="0" lvl="0" marL="0" rtl="0" algn="just">
              <a:spcBef>
                <a:spcPts val="0"/>
              </a:spcBef>
              <a:spcAft>
                <a:spcPts val="0"/>
              </a:spcAft>
              <a:buNone/>
            </a:pPr>
            <a:r>
              <a:t/>
            </a:r>
            <a:endParaRPr sz="1400">
              <a:latin typeface="Montserrat"/>
              <a:ea typeface="Montserrat"/>
              <a:cs typeface="Montserrat"/>
              <a:sym typeface="Montserrat"/>
            </a:endParaRPr>
          </a:p>
          <a:p>
            <a:pPr indent="0" lvl="0" marL="0" rtl="0" algn="just">
              <a:spcBef>
                <a:spcPts val="0"/>
              </a:spcBef>
              <a:spcAft>
                <a:spcPts val="0"/>
              </a:spcAft>
              <a:buNone/>
            </a:pPr>
            <a:r>
              <a:rPr lang="pt-BR" sz="1400">
                <a:latin typeface="Montserrat"/>
                <a:ea typeface="Montserrat"/>
                <a:cs typeface="Montserrat"/>
                <a:sym typeface="Montserrat"/>
              </a:rPr>
              <a:t>● Frequência: Talvez os dados sejam fornecidos em uma freqüência que seja muito alta para modelar ou seja espaçada de forma desigual ao longo do tempo que requer uma nova implementação para uso em alguns modelos. </a:t>
            </a:r>
            <a:endParaRPr sz="1400">
              <a:latin typeface="Montserrat"/>
              <a:ea typeface="Montserrat"/>
              <a:cs typeface="Montserrat"/>
              <a:sym typeface="Montserrat"/>
            </a:endParaRPr>
          </a:p>
          <a:p>
            <a:pPr indent="0" lvl="0" marL="0" rtl="0" algn="just">
              <a:spcBef>
                <a:spcPts val="0"/>
              </a:spcBef>
              <a:spcAft>
                <a:spcPts val="0"/>
              </a:spcAft>
              <a:buNone/>
            </a:pPr>
            <a:r>
              <a:rPr lang="pt-BR" sz="1400">
                <a:latin typeface="Montserrat"/>
                <a:ea typeface="Montserrat"/>
                <a:cs typeface="Montserrat"/>
                <a:sym typeface="Montserrat"/>
              </a:rPr>
              <a:t>● Outliers Talvez haja valores ultrapassados corruptos ou extremos que precisam ser identificados e tratados. </a:t>
            </a:r>
            <a:endParaRPr sz="1400">
              <a:latin typeface="Montserrat"/>
              <a:ea typeface="Montserrat"/>
              <a:cs typeface="Montserrat"/>
              <a:sym typeface="Montserrat"/>
            </a:endParaRPr>
          </a:p>
          <a:p>
            <a:pPr indent="0" lvl="0" marL="0" rtl="0" algn="just">
              <a:spcBef>
                <a:spcPts val="0"/>
              </a:spcBef>
              <a:spcAft>
                <a:spcPts val="0"/>
              </a:spcAft>
              <a:buNone/>
            </a:pPr>
            <a:r>
              <a:rPr lang="pt-BR" sz="1400">
                <a:latin typeface="Montserrat"/>
                <a:ea typeface="Montserrat"/>
                <a:cs typeface="Montserrat"/>
                <a:sym typeface="Montserrat"/>
              </a:rPr>
              <a:t>● Faltando. Talvez haja lacunas ou dados faltantes que precisam ser interpolados ou imputados.</a:t>
            </a:r>
            <a:endParaRPr sz="1400">
              <a:latin typeface="Montserrat"/>
              <a:ea typeface="Montserrat"/>
              <a:cs typeface="Montserrat"/>
              <a:sym typeface="Montserrat"/>
            </a:endParaRPr>
          </a:p>
          <a:p>
            <a:pPr indent="0" lvl="0" marL="0" rtl="0" algn="just">
              <a:spcBef>
                <a:spcPts val="0"/>
              </a:spcBef>
              <a:spcAft>
                <a:spcPts val="0"/>
              </a:spcAft>
              <a:buNone/>
            </a:pPr>
            <a:r>
              <a:t/>
            </a:r>
            <a:endParaRPr sz="1400">
              <a:latin typeface="Montserrat"/>
              <a:ea typeface="Montserrat"/>
              <a:cs typeface="Montserrat"/>
              <a:sym typeface="Montserrat"/>
            </a:endParaRPr>
          </a:p>
          <a:p>
            <a:pPr indent="0" lvl="0" marL="0" rtl="0" algn="just">
              <a:spcBef>
                <a:spcPts val="0"/>
              </a:spcBef>
              <a:spcAft>
                <a:spcPts val="0"/>
              </a:spcAft>
              <a:buNone/>
            </a:pPr>
            <a:r>
              <a:t/>
            </a:r>
            <a:endParaRPr sz="1400">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pic>
        <p:nvPicPr>
          <p:cNvPr id="285" name="Google Shape;285;p40"/>
          <p:cNvPicPr preferRelativeResize="0"/>
          <p:nvPr/>
        </p:nvPicPr>
        <p:blipFill>
          <a:blip r:embed="rId3">
            <a:alphaModFix/>
          </a:blip>
          <a:stretch>
            <a:fillRect/>
          </a:stretch>
        </p:blipFill>
        <p:spPr>
          <a:xfrm>
            <a:off x="0" y="-565799"/>
            <a:ext cx="9144000" cy="60960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41"/>
          <p:cNvSpPr txBox="1"/>
          <p:nvPr>
            <p:ph type="ctrTitle"/>
          </p:nvPr>
        </p:nvSpPr>
        <p:spPr>
          <a:xfrm>
            <a:off x="884700" y="448925"/>
            <a:ext cx="7374600" cy="7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Metodologia</a:t>
            </a:r>
            <a:endParaRPr/>
          </a:p>
        </p:txBody>
      </p:sp>
      <p:sp>
        <p:nvSpPr>
          <p:cNvPr id="291" name="Google Shape;291;p41"/>
          <p:cNvSpPr txBox="1"/>
          <p:nvPr>
            <p:ph idx="1" type="subTitle"/>
          </p:nvPr>
        </p:nvSpPr>
        <p:spPr>
          <a:xfrm>
            <a:off x="698400" y="1447700"/>
            <a:ext cx="7747200" cy="32802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Reunir os dados;</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Avaliar os dados;</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Limpar os dados;</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Analisar e criar visualizações sobre a série temporal;</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Criação dos modelos;</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Realizar predições;</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Métricas para validar os modelos;</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Aplicar as funções que realizam o estacionamento das séries;</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Criar plotagens e criação de métricas para validar os modelos;</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Construir e aplicar um modelo ARIMA;</a:t>
            </a:r>
            <a:endParaRPr sz="1800">
              <a:latin typeface="Montserrat"/>
              <a:ea typeface="Montserrat"/>
              <a:cs typeface="Montserrat"/>
              <a:sym typeface="Montserrat"/>
            </a:endParaRPr>
          </a:p>
          <a:p>
            <a:pPr indent="-342900" lvl="0" marL="457200" rtl="0" algn="just">
              <a:spcBef>
                <a:spcPts val="0"/>
              </a:spcBef>
              <a:spcAft>
                <a:spcPts val="0"/>
              </a:spcAft>
              <a:buSzPts val="1800"/>
              <a:buFont typeface="Montserrat"/>
              <a:buChar char="●"/>
            </a:pPr>
            <a:r>
              <a:rPr lang="pt-BR" sz="1800">
                <a:latin typeface="Montserrat"/>
                <a:ea typeface="Montserrat"/>
                <a:cs typeface="Montserrat"/>
                <a:sym typeface="Montserrat"/>
              </a:rPr>
              <a:t>Previsões sobre o modelo.</a:t>
            </a:r>
            <a:endParaRPr sz="1800">
              <a:latin typeface="Montserrat"/>
              <a:ea typeface="Montserrat"/>
              <a:cs typeface="Montserrat"/>
              <a:sym typeface="Montserrat"/>
            </a:endParaRPr>
          </a:p>
          <a:p>
            <a:pPr indent="0" lvl="0" marL="0" rtl="0" algn="just">
              <a:spcBef>
                <a:spcPts val="0"/>
              </a:spcBef>
              <a:spcAft>
                <a:spcPts val="0"/>
              </a:spcAft>
              <a:buNone/>
            </a:pPr>
            <a:r>
              <a:t/>
            </a:r>
            <a:endParaRPr sz="1400">
              <a:latin typeface="Montserrat"/>
              <a:ea typeface="Montserrat"/>
              <a:cs typeface="Montserrat"/>
              <a:sym typeface="Montserrat"/>
            </a:endParaRPr>
          </a:p>
          <a:p>
            <a:pPr indent="0" lvl="0" marL="0" rtl="0" algn="just">
              <a:spcBef>
                <a:spcPts val="0"/>
              </a:spcBef>
              <a:spcAft>
                <a:spcPts val="0"/>
              </a:spcAft>
              <a:buNone/>
            </a:pPr>
            <a:r>
              <a:t/>
            </a:r>
            <a:endParaRPr sz="14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pic>
        <p:nvPicPr>
          <p:cNvPr id="132" name="Google Shape;132;p15"/>
          <p:cNvPicPr preferRelativeResize="0"/>
          <p:nvPr/>
        </p:nvPicPr>
        <p:blipFill rotWithShape="1">
          <a:blip r:embed="rId3">
            <a:alphaModFix/>
          </a:blip>
          <a:srcRect b="10000" l="0" r="0" t="10000"/>
          <a:stretch/>
        </p:blipFill>
        <p:spPr>
          <a:xfrm>
            <a:off x="-1447625" y="1"/>
            <a:ext cx="5143500" cy="5143500"/>
          </a:xfrm>
          <a:prstGeom prst="rect">
            <a:avLst/>
          </a:prstGeom>
          <a:noFill/>
          <a:ln>
            <a:noFill/>
          </a:ln>
        </p:spPr>
      </p:pic>
      <p:sp>
        <p:nvSpPr>
          <p:cNvPr id="133" name="Google Shape;133;p15"/>
          <p:cNvSpPr txBox="1"/>
          <p:nvPr/>
        </p:nvSpPr>
        <p:spPr>
          <a:xfrm>
            <a:off x="4937575" y="1039925"/>
            <a:ext cx="2891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800">
                <a:solidFill>
                  <a:srgbClr val="FFFFFF"/>
                </a:solidFill>
                <a:latin typeface="Montserrat"/>
                <a:ea typeface="Montserrat"/>
                <a:cs typeface="Montserrat"/>
                <a:sym typeface="Montserrat"/>
              </a:rPr>
              <a:t>Quem sou eu?</a:t>
            </a:r>
            <a:endParaRPr b="1" sz="2800">
              <a:solidFill>
                <a:srgbClr val="FFFFFF"/>
              </a:solidFill>
              <a:latin typeface="Montserrat"/>
              <a:ea typeface="Montserrat"/>
              <a:cs typeface="Montserrat"/>
              <a:sym typeface="Montserrat"/>
            </a:endParaRPr>
          </a:p>
        </p:txBody>
      </p:sp>
      <p:sp>
        <p:nvSpPr>
          <p:cNvPr id="134" name="Google Shape;134;p15"/>
          <p:cNvSpPr txBox="1"/>
          <p:nvPr/>
        </p:nvSpPr>
        <p:spPr>
          <a:xfrm>
            <a:off x="3893725" y="1763400"/>
            <a:ext cx="4979100" cy="3107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pt-BR">
                <a:solidFill>
                  <a:srgbClr val="FFFFFF"/>
                </a:solidFill>
              </a:rPr>
              <a:t>Publicitário especialista em gamificação e branding</a:t>
            </a:r>
            <a:endParaRPr>
              <a:solidFill>
                <a:srgbClr val="FFFFFF"/>
              </a:solidFill>
            </a:endParaRPr>
          </a:p>
          <a:p>
            <a:pPr indent="0" lvl="0" marL="0" rtl="0" algn="ctr">
              <a:lnSpc>
                <a:spcPct val="115000"/>
              </a:lnSpc>
              <a:spcBef>
                <a:spcPts val="1600"/>
              </a:spcBef>
              <a:spcAft>
                <a:spcPts val="0"/>
              </a:spcAft>
              <a:buNone/>
            </a:pPr>
            <a:r>
              <a:rPr lang="pt-BR">
                <a:solidFill>
                  <a:srgbClr val="FFFFFF"/>
                </a:solidFill>
              </a:rPr>
              <a:t>CEO / CTO &amp; co fundador na PredictBox.io</a:t>
            </a:r>
            <a:endParaRPr>
              <a:solidFill>
                <a:srgbClr val="FFFFFF"/>
              </a:solidFill>
            </a:endParaRPr>
          </a:p>
          <a:p>
            <a:pPr indent="0" lvl="0" marL="0" rtl="0" algn="ctr">
              <a:lnSpc>
                <a:spcPct val="115000"/>
              </a:lnSpc>
              <a:spcBef>
                <a:spcPts val="1600"/>
              </a:spcBef>
              <a:spcAft>
                <a:spcPts val="0"/>
              </a:spcAft>
              <a:buNone/>
            </a:pPr>
            <a:r>
              <a:rPr lang="pt-BR">
                <a:solidFill>
                  <a:srgbClr val="FFFFFF"/>
                </a:solidFill>
              </a:rPr>
              <a:t>Estudante de Deep Learning	</a:t>
            </a:r>
            <a:endParaRPr>
              <a:solidFill>
                <a:srgbClr val="FFFFFF"/>
              </a:solidFill>
            </a:endParaRPr>
          </a:p>
          <a:p>
            <a:pPr indent="0" lvl="0" marL="0" rtl="0" algn="ctr">
              <a:lnSpc>
                <a:spcPct val="115000"/>
              </a:lnSpc>
              <a:spcBef>
                <a:spcPts val="1600"/>
              </a:spcBef>
              <a:spcAft>
                <a:spcPts val="0"/>
              </a:spcAft>
              <a:buNone/>
            </a:pPr>
            <a:r>
              <a:rPr lang="pt-BR">
                <a:solidFill>
                  <a:srgbClr val="FFFFFF"/>
                </a:solidFill>
              </a:rPr>
              <a:t>Pesquisador e engenheiro de Machine learning Experience</a:t>
            </a:r>
            <a:endParaRPr>
              <a:solidFill>
                <a:srgbClr val="FFFFFF"/>
              </a:solidFill>
            </a:endParaRPr>
          </a:p>
          <a:p>
            <a:pPr indent="0" lvl="0" marL="0" rtl="0" algn="ctr">
              <a:lnSpc>
                <a:spcPct val="115000"/>
              </a:lnSpc>
              <a:spcBef>
                <a:spcPts val="1600"/>
              </a:spcBef>
              <a:spcAft>
                <a:spcPts val="0"/>
              </a:spcAft>
              <a:buNone/>
            </a:pPr>
            <a:r>
              <a:rPr lang="pt-BR">
                <a:solidFill>
                  <a:srgbClr val="FFFFFF"/>
                </a:solidFill>
              </a:rPr>
              <a:t>Organizador do ML Experience</a:t>
            </a:r>
            <a:endParaRPr>
              <a:solidFill>
                <a:srgbClr val="FFFFFF"/>
              </a:solidFill>
            </a:endParaRPr>
          </a:p>
          <a:p>
            <a:pPr indent="0" lvl="0" marL="0" rtl="0" algn="ctr">
              <a:lnSpc>
                <a:spcPct val="115000"/>
              </a:lnSpc>
              <a:spcBef>
                <a:spcPts val="1600"/>
              </a:spcBef>
              <a:spcAft>
                <a:spcPts val="0"/>
              </a:spcAft>
              <a:buNone/>
            </a:pPr>
            <a:r>
              <a:rPr lang="pt-BR">
                <a:solidFill>
                  <a:srgbClr val="FFFFFF"/>
                </a:solidFill>
              </a:rPr>
              <a:t>Disseminador da cultura data-driven</a:t>
            </a:r>
            <a:endParaRPr>
              <a:solidFill>
                <a:srgbClr val="FFFFFF"/>
              </a:solidFill>
            </a:endParaRPr>
          </a:p>
          <a:p>
            <a:pPr indent="0" lvl="0" marL="0" rtl="0" algn="ctr">
              <a:lnSpc>
                <a:spcPct val="115000"/>
              </a:lnSpc>
              <a:spcBef>
                <a:spcPts val="1600"/>
              </a:spcBef>
              <a:spcAft>
                <a:spcPts val="0"/>
              </a:spcAft>
              <a:buNone/>
            </a:pPr>
            <a:r>
              <a:rPr lang="pt-BR">
                <a:solidFill>
                  <a:srgbClr val="FFFFFF"/>
                </a:solidFill>
              </a:rPr>
              <a:t>Empreendedor desde a escola</a:t>
            </a:r>
            <a:endParaRPr>
              <a:solidFill>
                <a:srgbClr val="FFFFFF"/>
              </a:solidFill>
            </a:endParaRPr>
          </a:p>
          <a:p>
            <a:pPr indent="0" lvl="0" marL="0" rtl="0">
              <a:lnSpc>
                <a:spcPct val="115000"/>
              </a:lnSpc>
              <a:spcBef>
                <a:spcPts val="1600"/>
              </a:spcBef>
              <a:spcAft>
                <a:spcPts val="0"/>
              </a:spcAft>
              <a:buNone/>
            </a:pPr>
            <a:r>
              <a:t/>
            </a:r>
            <a:endParaRPr sz="1800">
              <a:solidFill>
                <a:srgbClr val="ADADAD"/>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42"/>
          <p:cNvSpPr txBox="1"/>
          <p:nvPr>
            <p:ph type="ctrTitle"/>
          </p:nvPr>
        </p:nvSpPr>
        <p:spPr>
          <a:xfrm>
            <a:off x="1070850" y="1721400"/>
            <a:ext cx="7002300" cy="192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pt-BR"/>
              <a:t>Alguns conselhos</a:t>
            </a:r>
            <a:endParaRPr/>
          </a:p>
          <a:p>
            <a:pPr indent="0" lvl="0" marL="0" rtl="0" algn="ctr">
              <a:spcBef>
                <a:spcPts val="0"/>
              </a:spcBef>
              <a:spcAft>
                <a:spcPts val="0"/>
              </a:spcAft>
              <a:buNone/>
            </a:pPr>
            <a:r>
              <a:rPr lang="pt-BR"/>
              <a:t>sobre coisas que me</a:t>
            </a:r>
            <a:endParaRPr/>
          </a:p>
          <a:p>
            <a:pPr indent="0" lvl="0" marL="0" rtl="0" algn="ctr">
              <a:spcBef>
                <a:spcPts val="0"/>
              </a:spcBef>
              <a:spcAft>
                <a:spcPts val="0"/>
              </a:spcAft>
              <a:buNone/>
            </a:pPr>
            <a:r>
              <a:rPr lang="pt-BR"/>
              <a:t>atrapalharam</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pic>
        <p:nvPicPr>
          <p:cNvPr id="301" name="Google Shape;301;p43"/>
          <p:cNvPicPr preferRelativeResize="0"/>
          <p:nvPr/>
        </p:nvPicPr>
        <p:blipFill>
          <a:blip r:embed="rId3">
            <a:alphaModFix/>
          </a:blip>
          <a:stretch>
            <a:fillRect/>
          </a:stretch>
        </p:blipFill>
        <p:spPr>
          <a:xfrm>
            <a:off x="0" y="-457200"/>
            <a:ext cx="9144000" cy="6057900"/>
          </a:xfrm>
          <a:prstGeom prst="rect">
            <a:avLst/>
          </a:prstGeom>
          <a:noFill/>
          <a:ln>
            <a:noFill/>
          </a:ln>
        </p:spPr>
      </p:pic>
      <p:sp>
        <p:nvSpPr>
          <p:cNvPr id="302" name="Google Shape;302;p43"/>
          <p:cNvSpPr/>
          <p:nvPr/>
        </p:nvSpPr>
        <p:spPr>
          <a:xfrm>
            <a:off x="5967075" y="-57500"/>
            <a:ext cx="2924700" cy="947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3" name="Google Shape;303;p43"/>
          <p:cNvSpPr txBox="1"/>
          <p:nvPr/>
        </p:nvSpPr>
        <p:spPr>
          <a:xfrm>
            <a:off x="6236300" y="176350"/>
            <a:ext cx="2509800" cy="63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400">
                <a:solidFill>
                  <a:srgbClr val="FFFF00"/>
                </a:solidFill>
              </a:rPr>
              <a:t>NÃO INVENTA!</a:t>
            </a:r>
            <a:endParaRPr b="1" sz="2400">
              <a:solidFill>
                <a:srgbClr val="FFFF00"/>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pic>
        <p:nvPicPr>
          <p:cNvPr id="308" name="Google Shape;308;p44"/>
          <p:cNvPicPr preferRelativeResize="0"/>
          <p:nvPr/>
        </p:nvPicPr>
        <p:blipFill>
          <a:blip r:embed="rId3">
            <a:alphaModFix/>
          </a:blip>
          <a:stretch>
            <a:fillRect/>
          </a:stretch>
        </p:blipFill>
        <p:spPr>
          <a:xfrm>
            <a:off x="0" y="0"/>
            <a:ext cx="9144000" cy="5143500"/>
          </a:xfrm>
          <a:prstGeom prst="rect">
            <a:avLst/>
          </a:prstGeom>
          <a:noFill/>
          <a:ln>
            <a:noFill/>
          </a:ln>
        </p:spPr>
      </p:pic>
      <p:sp>
        <p:nvSpPr>
          <p:cNvPr id="309" name="Google Shape;309;p44"/>
          <p:cNvSpPr/>
          <p:nvPr/>
        </p:nvSpPr>
        <p:spPr>
          <a:xfrm>
            <a:off x="229650" y="3774925"/>
            <a:ext cx="5160600" cy="947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0" name="Google Shape;310;p44"/>
          <p:cNvSpPr txBox="1"/>
          <p:nvPr/>
        </p:nvSpPr>
        <p:spPr>
          <a:xfrm>
            <a:off x="398025" y="3975150"/>
            <a:ext cx="4913700" cy="63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400">
                <a:solidFill>
                  <a:srgbClr val="FFFF00"/>
                </a:solidFill>
              </a:rPr>
              <a:t>NÃO FIQUE EM CIMA DO MURO</a:t>
            </a:r>
            <a:endParaRPr b="1" sz="2400">
              <a:solidFill>
                <a:srgbClr val="FFFF0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pic>
        <p:nvPicPr>
          <p:cNvPr id="315" name="Google Shape;315;p45"/>
          <p:cNvPicPr preferRelativeResize="0"/>
          <p:nvPr/>
        </p:nvPicPr>
        <p:blipFill>
          <a:blip r:embed="rId3">
            <a:alphaModFix/>
          </a:blip>
          <a:stretch>
            <a:fillRect/>
          </a:stretch>
        </p:blipFill>
        <p:spPr>
          <a:xfrm>
            <a:off x="0" y="0"/>
            <a:ext cx="9144000" cy="5138928"/>
          </a:xfrm>
          <a:prstGeom prst="rect">
            <a:avLst/>
          </a:prstGeom>
          <a:noFill/>
          <a:ln>
            <a:noFill/>
          </a:ln>
        </p:spPr>
      </p:pic>
      <p:sp>
        <p:nvSpPr>
          <p:cNvPr id="316" name="Google Shape;316;p45"/>
          <p:cNvSpPr/>
          <p:nvPr/>
        </p:nvSpPr>
        <p:spPr>
          <a:xfrm>
            <a:off x="5967075" y="165150"/>
            <a:ext cx="2924700" cy="947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7" name="Google Shape;317;p45"/>
          <p:cNvSpPr txBox="1"/>
          <p:nvPr/>
        </p:nvSpPr>
        <p:spPr>
          <a:xfrm>
            <a:off x="6174525" y="366850"/>
            <a:ext cx="2509800" cy="55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400">
                <a:solidFill>
                  <a:srgbClr val="FFFF00"/>
                </a:solidFill>
              </a:rPr>
              <a:t>NÃO SEJA...</a:t>
            </a:r>
            <a:endParaRPr b="1" sz="2400">
              <a:solidFill>
                <a:srgbClr val="FFFF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pic>
        <p:nvPicPr>
          <p:cNvPr id="322" name="Google Shape;322;p46"/>
          <p:cNvPicPr preferRelativeResize="0"/>
          <p:nvPr/>
        </p:nvPicPr>
        <p:blipFill>
          <a:blip r:embed="rId3">
            <a:alphaModFix/>
          </a:blip>
          <a:stretch>
            <a:fillRect/>
          </a:stretch>
        </p:blipFill>
        <p:spPr>
          <a:xfrm>
            <a:off x="0" y="-56025"/>
            <a:ext cx="9144000" cy="6322423"/>
          </a:xfrm>
          <a:prstGeom prst="rect">
            <a:avLst/>
          </a:prstGeom>
          <a:noFill/>
          <a:ln>
            <a:noFill/>
          </a:ln>
        </p:spPr>
      </p:pic>
      <p:sp>
        <p:nvSpPr>
          <p:cNvPr id="323" name="Google Shape;323;p46"/>
          <p:cNvSpPr/>
          <p:nvPr/>
        </p:nvSpPr>
        <p:spPr>
          <a:xfrm>
            <a:off x="5967075" y="165150"/>
            <a:ext cx="2924700" cy="15405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4" name="Google Shape;324;p46"/>
          <p:cNvSpPr txBox="1"/>
          <p:nvPr/>
        </p:nvSpPr>
        <p:spPr>
          <a:xfrm>
            <a:off x="6174525" y="340376"/>
            <a:ext cx="2509800" cy="79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400">
                <a:solidFill>
                  <a:srgbClr val="FFFF00"/>
                </a:solidFill>
              </a:rPr>
              <a:t>NÃO TENHA </a:t>
            </a:r>
            <a:endParaRPr b="1" sz="2400">
              <a:solidFill>
                <a:srgbClr val="FFFF00"/>
              </a:solidFill>
            </a:endParaRPr>
          </a:p>
          <a:p>
            <a:pPr indent="0" lvl="0" marL="0" rtl="0" algn="ctr">
              <a:spcBef>
                <a:spcPts val="0"/>
              </a:spcBef>
              <a:spcAft>
                <a:spcPts val="0"/>
              </a:spcAft>
              <a:buNone/>
            </a:pPr>
            <a:r>
              <a:rPr b="1" lang="pt-BR" sz="2400">
                <a:solidFill>
                  <a:srgbClr val="FFFF00"/>
                </a:solidFill>
              </a:rPr>
              <a:t>MEDO DO SEU</a:t>
            </a:r>
            <a:endParaRPr b="1" sz="2400">
              <a:solidFill>
                <a:srgbClr val="FFFF00"/>
              </a:solidFill>
            </a:endParaRPr>
          </a:p>
          <a:p>
            <a:pPr indent="0" lvl="0" marL="0" rtl="0" algn="ctr">
              <a:spcBef>
                <a:spcPts val="0"/>
              </a:spcBef>
              <a:spcAft>
                <a:spcPts val="0"/>
              </a:spcAft>
              <a:buNone/>
            </a:pPr>
            <a:r>
              <a:rPr b="1" lang="pt-BR" sz="2400">
                <a:solidFill>
                  <a:srgbClr val="FFFF00"/>
                </a:solidFill>
              </a:rPr>
              <a:t>PROBLEMA</a:t>
            </a:r>
            <a:endParaRPr b="1" sz="2400">
              <a:solidFill>
                <a:srgbClr val="FFFF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pic>
        <p:nvPicPr>
          <p:cNvPr id="329" name="Google Shape;329;p47"/>
          <p:cNvPicPr preferRelativeResize="0"/>
          <p:nvPr/>
        </p:nvPicPr>
        <p:blipFill>
          <a:blip r:embed="rId3">
            <a:alphaModFix/>
          </a:blip>
          <a:stretch>
            <a:fillRect/>
          </a:stretch>
        </p:blipFill>
        <p:spPr>
          <a:xfrm>
            <a:off x="0" y="0"/>
            <a:ext cx="9152135" cy="5143500"/>
          </a:xfrm>
          <a:prstGeom prst="rect">
            <a:avLst/>
          </a:prstGeom>
          <a:noFill/>
          <a:ln>
            <a:noFill/>
          </a:ln>
        </p:spPr>
      </p:pic>
      <p:sp>
        <p:nvSpPr>
          <p:cNvPr id="330" name="Google Shape;330;p47"/>
          <p:cNvSpPr/>
          <p:nvPr/>
        </p:nvSpPr>
        <p:spPr>
          <a:xfrm>
            <a:off x="6227425" y="0"/>
            <a:ext cx="2924700" cy="11046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1" name="Google Shape;331;p47"/>
          <p:cNvSpPr txBox="1"/>
          <p:nvPr/>
        </p:nvSpPr>
        <p:spPr>
          <a:xfrm>
            <a:off x="6434875" y="154651"/>
            <a:ext cx="2509800" cy="79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400">
                <a:solidFill>
                  <a:srgbClr val="FFFF00"/>
                </a:solidFill>
              </a:rPr>
              <a:t>ENTENDA SEU </a:t>
            </a:r>
            <a:endParaRPr b="1" sz="2400">
              <a:solidFill>
                <a:srgbClr val="FFFF00"/>
              </a:solidFill>
            </a:endParaRPr>
          </a:p>
          <a:p>
            <a:pPr indent="0" lvl="0" marL="0" rtl="0" algn="ctr">
              <a:spcBef>
                <a:spcPts val="0"/>
              </a:spcBef>
              <a:spcAft>
                <a:spcPts val="0"/>
              </a:spcAft>
              <a:buNone/>
            </a:pPr>
            <a:r>
              <a:rPr b="1" lang="pt-BR" sz="2400">
                <a:solidFill>
                  <a:srgbClr val="FFFF00"/>
                </a:solidFill>
              </a:rPr>
              <a:t>PROBLEMA</a:t>
            </a:r>
            <a:endParaRPr b="1" sz="2400">
              <a:solidFill>
                <a:srgbClr val="FFFF00"/>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pic>
        <p:nvPicPr>
          <p:cNvPr id="336" name="Google Shape;336;p48"/>
          <p:cNvPicPr preferRelativeResize="0"/>
          <p:nvPr/>
        </p:nvPicPr>
        <p:blipFill>
          <a:blip r:embed="rId3">
            <a:alphaModFix/>
          </a:blip>
          <a:stretch>
            <a:fillRect/>
          </a:stretch>
        </p:blipFill>
        <p:spPr>
          <a:xfrm>
            <a:off x="0" y="0"/>
            <a:ext cx="9144000" cy="7154779"/>
          </a:xfrm>
          <a:prstGeom prst="rect">
            <a:avLst/>
          </a:prstGeom>
          <a:noFill/>
          <a:ln>
            <a:noFill/>
          </a:ln>
        </p:spPr>
      </p:pic>
      <p:sp>
        <p:nvSpPr>
          <p:cNvPr id="337" name="Google Shape;337;p48"/>
          <p:cNvSpPr/>
          <p:nvPr/>
        </p:nvSpPr>
        <p:spPr>
          <a:xfrm>
            <a:off x="330525" y="4144725"/>
            <a:ext cx="2924700" cy="947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8" name="Google Shape;338;p48"/>
          <p:cNvSpPr txBox="1"/>
          <p:nvPr/>
        </p:nvSpPr>
        <p:spPr>
          <a:xfrm>
            <a:off x="537975" y="4300125"/>
            <a:ext cx="2509800" cy="63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400">
                <a:solidFill>
                  <a:srgbClr val="FFFF00"/>
                </a:solidFill>
              </a:rPr>
              <a:t>NÃO INVENTA!</a:t>
            </a:r>
            <a:endParaRPr b="1" sz="2400">
              <a:solidFill>
                <a:srgbClr val="FFFF00"/>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pic>
        <p:nvPicPr>
          <p:cNvPr id="343" name="Google Shape;343;p49"/>
          <p:cNvPicPr preferRelativeResize="0"/>
          <p:nvPr/>
        </p:nvPicPr>
        <p:blipFill>
          <a:blip r:embed="rId3">
            <a:alphaModFix/>
          </a:blip>
          <a:stretch>
            <a:fillRect/>
          </a:stretch>
        </p:blipFill>
        <p:spPr>
          <a:xfrm>
            <a:off x="0" y="0"/>
            <a:ext cx="9144000" cy="5138928"/>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pic>
        <p:nvPicPr>
          <p:cNvPr id="348" name="Google Shape;348;p50"/>
          <p:cNvPicPr preferRelativeResize="0"/>
          <p:nvPr/>
        </p:nvPicPr>
        <p:blipFill>
          <a:blip r:embed="rId3">
            <a:alphaModFix/>
          </a:blip>
          <a:stretch>
            <a:fillRect/>
          </a:stretch>
        </p:blipFill>
        <p:spPr>
          <a:xfrm>
            <a:off x="-68250" y="0"/>
            <a:ext cx="9212239" cy="5143500"/>
          </a:xfrm>
          <a:prstGeom prst="rect">
            <a:avLst/>
          </a:prstGeom>
          <a:noFill/>
          <a:ln>
            <a:noFill/>
          </a:ln>
        </p:spPr>
      </p:pic>
      <p:sp>
        <p:nvSpPr>
          <p:cNvPr id="349" name="Google Shape;349;p50"/>
          <p:cNvSpPr/>
          <p:nvPr/>
        </p:nvSpPr>
        <p:spPr>
          <a:xfrm>
            <a:off x="229650" y="3930325"/>
            <a:ext cx="2924700" cy="9477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0" name="Google Shape;350;p50"/>
          <p:cNvSpPr txBox="1"/>
          <p:nvPr/>
        </p:nvSpPr>
        <p:spPr>
          <a:xfrm>
            <a:off x="437100" y="4132025"/>
            <a:ext cx="2509800" cy="55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400">
                <a:solidFill>
                  <a:srgbClr val="FFFF00"/>
                </a:solidFill>
              </a:rPr>
              <a:t>Partiu Prática</a:t>
            </a:r>
            <a:endParaRPr b="1" sz="2400">
              <a:solidFill>
                <a:srgbClr val="FFFF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pic>
        <p:nvPicPr>
          <p:cNvPr id="139" name="Google Shape;139;p16"/>
          <p:cNvPicPr preferRelativeResize="0"/>
          <p:nvPr/>
        </p:nvPicPr>
        <p:blipFill>
          <a:blip r:embed="rId3">
            <a:alphaModFix/>
          </a:blip>
          <a:stretch>
            <a:fillRect/>
          </a:stretch>
        </p:blipFill>
        <p:spPr>
          <a:xfrm>
            <a:off x="0" y="-258792"/>
            <a:ext cx="9144000" cy="6125983"/>
          </a:xfrm>
          <a:prstGeom prst="rect">
            <a:avLst/>
          </a:prstGeom>
          <a:noFill/>
          <a:ln>
            <a:noFill/>
          </a:ln>
        </p:spPr>
      </p:pic>
      <p:sp>
        <p:nvSpPr>
          <p:cNvPr id="140" name="Google Shape;140;p16"/>
          <p:cNvSpPr/>
          <p:nvPr/>
        </p:nvSpPr>
        <p:spPr>
          <a:xfrm>
            <a:off x="-488800" y="-561725"/>
            <a:ext cx="10033200" cy="5799900"/>
          </a:xfrm>
          <a:prstGeom prst="rect">
            <a:avLst/>
          </a:prstGeom>
          <a:gradFill>
            <a:gsLst>
              <a:gs pos="0">
                <a:srgbClr val="42A3E8">
                  <a:alpha val="69411"/>
                </a:srgbClr>
              </a:gs>
              <a:gs pos="100000">
                <a:srgbClr val="0076B9">
                  <a:alpha val="69411"/>
                </a:srgbClr>
              </a:gs>
            </a:gsLst>
            <a:path path="circle">
              <a:fillToRect r="100%" t="100%"/>
            </a:path>
            <a:tileRect b="-100%" l="-100%"/>
          </a:gra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929292"/>
              </a:buClr>
              <a:buFont typeface="Helvetica Neue"/>
              <a:buNone/>
            </a:pPr>
            <a:r>
              <a:t/>
            </a:r>
            <a:endParaRPr b="0" i="0" sz="1200" u="none" cap="none" strike="noStrike">
              <a:solidFill>
                <a:srgbClr val="929292"/>
              </a:solidFill>
              <a:latin typeface="Helvetica Neue"/>
              <a:ea typeface="Helvetica Neue"/>
              <a:cs typeface="Helvetica Neue"/>
              <a:sym typeface="Helvetica Neue"/>
            </a:endParaRPr>
          </a:p>
        </p:txBody>
      </p:sp>
      <p:sp>
        <p:nvSpPr>
          <p:cNvPr id="141" name="Google Shape;141;p16"/>
          <p:cNvSpPr txBox="1"/>
          <p:nvPr/>
        </p:nvSpPr>
        <p:spPr>
          <a:xfrm>
            <a:off x="838400" y="677975"/>
            <a:ext cx="7378800" cy="1532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pt-BR" sz="3000">
                <a:solidFill>
                  <a:srgbClr val="FFFFFF"/>
                </a:solidFill>
                <a:latin typeface="Montserrat"/>
                <a:ea typeface="Montserrat"/>
                <a:cs typeface="Montserrat"/>
                <a:sym typeface="Montserrat"/>
              </a:rPr>
              <a:t>“Without data, you’re just another person with opinion”</a:t>
            </a:r>
            <a:endParaRPr sz="3000">
              <a:solidFill>
                <a:srgbClr val="FFFFFF"/>
              </a:solidFill>
              <a:latin typeface="Montserrat"/>
              <a:ea typeface="Montserrat"/>
              <a:cs typeface="Montserrat"/>
              <a:sym typeface="Montserrat"/>
            </a:endParaRPr>
          </a:p>
          <a:p>
            <a:pPr indent="0" lvl="0" marL="0" rtl="0">
              <a:spcBef>
                <a:spcPts val="0"/>
              </a:spcBef>
              <a:spcAft>
                <a:spcPts val="0"/>
              </a:spcAft>
              <a:buNone/>
            </a:pPr>
            <a:r>
              <a:rPr lang="pt-BR" sz="3000">
                <a:solidFill>
                  <a:srgbClr val="FFFFFF"/>
                </a:solidFill>
                <a:latin typeface="Montserrat"/>
                <a:ea typeface="Montserrat"/>
                <a:cs typeface="Montserrat"/>
                <a:sym typeface="Montserrat"/>
              </a:rPr>
              <a:t>W. Edwards Deming</a:t>
            </a:r>
            <a:endParaRPr sz="3000">
              <a:solidFill>
                <a:srgbClr val="FFFFFF"/>
              </a:solidFill>
              <a:latin typeface="Montserrat"/>
              <a:ea typeface="Montserrat"/>
              <a:cs typeface="Montserrat"/>
              <a:sym typeface="Montserrat"/>
            </a:endParaRPr>
          </a:p>
        </p:txBody>
      </p:sp>
      <p:sp>
        <p:nvSpPr>
          <p:cNvPr id="142" name="Google Shape;142;p16"/>
          <p:cNvSpPr txBox="1"/>
          <p:nvPr/>
        </p:nvSpPr>
        <p:spPr>
          <a:xfrm>
            <a:off x="838400" y="2802225"/>
            <a:ext cx="8133000" cy="1532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pt-BR" sz="4000">
                <a:solidFill>
                  <a:srgbClr val="FFFF00"/>
                </a:solidFill>
                <a:latin typeface="Montserrat"/>
                <a:ea typeface="Montserrat"/>
                <a:cs typeface="Montserrat"/>
                <a:sym typeface="Montserrat"/>
              </a:rPr>
              <a:t>“Sem dados, você é apenas outra pessoa com opinião”</a:t>
            </a:r>
            <a:endParaRPr b="1" sz="4000">
              <a:solidFill>
                <a:srgbClr val="FFFF00"/>
              </a:solidFill>
              <a:latin typeface="Montserrat"/>
              <a:ea typeface="Montserrat"/>
              <a:cs typeface="Montserrat"/>
              <a:sym typeface="Montserrat"/>
            </a:endParaRPr>
          </a:p>
          <a:p>
            <a:pPr indent="0" lvl="0" marL="0" rtl="0">
              <a:spcBef>
                <a:spcPts val="0"/>
              </a:spcBef>
              <a:spcAft>
                <a:spcPts val="0"/>
              </a:spcAft>
              <a:buNone/>
            </a:pPr>
            <a:r>
              <a:t/>
            </a:r>
            <a:endParaRPr sz="3000">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pic>
        <p:nvPicPr>
          <p:cNvPr id="147" name="Google Shape;147;p17"/>
          <p:cNvPicPr preferRelativeResize="0"/>
          <p:nvPr/>
        </p:nvPicPr>
        <p:blipFill>
          <a:blip r:embed="rId3">
            <a:alphaModFix/>
          </a:blip>
          <a:stretch>
            <a:fillRect/>
          </a:stretch>
        </p:blipFill>
        <p:spPr>
          <a:xfrm>
            <a:off x="0" y="-26181"/>
            <a:ext cx="9144000" cy="7315205"/>
          </a:xfrm>
          <a:prstGeom prst="rect">
            <a:avLst/>
          </a:prstGeom>
          <a:noFill/>
          <a:ln>
            <a:noFill/>
          </a:ln>
        </p:spPr>
      </p:pic>
      <p:sp>
        <p:nvSpPr>
          <p:cNvPr id="148" name="Google Shape;148;p17"/>
          <p:cNvSpPr txBox="1"/>
          <p:nvPr/>
        </p:nvSpPr>
        <p:spPr>
          <a:xfrm>
            <a:off x="183675" y="213150"/>
            <a:ext cx="2226300" cy="1925100"/>
          </a:xfrm>
          <a:prstGeom prst="rect">
            <a:avLst/>
          </a:prstGeom>
          <a:noFill/>
          <a:ln>
            <a:noFill/>
          </a:ln>
        </p:spPr>
        <p:txBody>
          <a:bodyPr anchorCtr="0" anchor="t" bIns="91425" lIns="91425" spcFirstLastPara="1" rIns="91425" wrap="square" tIns="91425">
            <a:noAutofit/>
          </a:bodyPr>
          <a:lstStyle/>
          <a:p>
            <a:pPr indent="0" lvl="0" marL="0" rtl="0" algn="just">
              <a:lnSpc>
                <a:spcPct val="90000"/>
              </a:lnSpc>
              <a:spcBef>
                <a:spcPts val="0"/>
              </a:spcBef>
              <a:spcAft>
                <a:spcPts val="0"/>
              </a:spcAft>
              <a:buNone/>
            </a:pPr>
            <a:r>
              <a:rPr b="1" lang="pt-BR">
                <a:solidFill>
                  <a:srgbClr val="FFFFFF"/>
                </a:solidFill>
                <a:latin typeface="Helvetica Neue"/>
                <a:ea typeface="Helvetica Neue"/>
                <a:cs typeface="Helvetica Neue"/>
                <a:sym typeface="Helvetica Neue"/>
              </a:rPr>
              <a:t>“Os homens devem moldar seu caminho. A partir do momento em que você vir o caminho em tudo o que fizer, você se tornará o caminho.”</a:t>
            </a:r>
            <a:endParaRPr b="1">
              <a:solidFill>
                <a:srgbClr val="FFFFFF"/>
              </a:solidFill>
              <a:latin typeface="Helvetica Neue"/>
              <a:ea typeface="Helvetica Neue"/>
              <a:cs typeface="Helvetica Neue"/>
              <a:sym typeface="Helvetica Neue"/>
            </a:endParaRPr>
          </a:p>
          <a:p>
            <a:pPr indent="0" lvl="0" marL="0" rtl="0">
              <a:lnSpc>
                <a:spcPct val="90000"/>
              </a:lnSpc>
              <a:spcBef>
                <a:spcPts val="0"/>
              </a:spcBef>
              <a:spcAft>
                <a:spcPts val="0"/>
              </a:spcAft>
              <a:buNone/>
            </a:pPr>
            <a:r>
              <a:t/>
            </a:r>
            <a:endParaRPr b="1">
              <a:solidFill>
                <a:srgbClr val="FFFFFF"/>
              </a:solidFill>
              <a:latin typeface="Helvetica Neue"/>
              <a:ea typeface="Helvetica Neue"/>
              <a:cs typeface="Helvetica Neue"/>
              <a:sym typeface="Helvetica Neue"/>
            </a:endParaRPr>
          </a:p>
          <a:p>
            <a:pPr indent="0" lvl="0" marL="0" rtl="0">
              <a:lnSpc>
                <a:spcPct val="90000"/>
              </a:lnSpc>
              <a:spcBef>
                <a:spcPts val="0"/>
              </a:spcBef>
              <a:spcAft>
                <a:spcPts val="0"/>
              </a:spcAft>
              <a:buNone/>
            </a:pPr>
            <a:r>
              <a:rPr b="1" lang="pt-BR">
                <a:solidFill>
                  <a:srgbClr val="FFFFFF"/>
                </a:solidFill>
                <a:latin typeface="Helvetica Neue"/>
                <a:ea typeface="Helvetica Neue"/>
                <a:cs typeface="Helvetica Neue"/>
                <a:sym typeface="Helvetica Neue"/>
              </a:rPr>
              <a:t>Miyamoto Musashi</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pic>
        <p:nvPicPr>
          <p:cNvPr id="153" name="Google Shape;153;p1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Google Shape;158;p19"/>
          <p:cNvPicPr preferRelativeResize="0"/>
          <p:nvPr/>
        </p:nvPicPr>
        <p:blipFill>
          <a:blip r:embed="rId3">
            <a:alphaModFix/>
          </a:blip>
          <a:stretch>
            <a:fillRect/>
          </a:stretch>
        </p:blipFill>
        <p:spPr>
          <a:xfrm>
            <a:off x="-1194250" y="0"/>
            <a:ext cx="11532511" cy="5143500"/>
          </a:xfrm>
          <a:prstGeom prst="rect">
            <a:avLst/>
          </a:prstGeom>
          <a:noFill/>
          <a:ln>
            <a:noFill/>
          </a:ln>
        </p:spPr>
      </p:pic>
      <p:sp>
        <p:nvSpPr>
          <p:cNvPr id="159" name="Google Shape;159;p19"/>
          <p:cNvSpPr/>
          <p:nvPr/>
        </p:nvSpPr>
        <p:spPr>
          <a:xfrm>
            <a:off x="-790825" y="275325"/>
            <a:ext cx="5266800" cy="99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0" name="Google Shape;160;p19"/>
          <p:cNvSpPr txBox="1"/>
          <p:nvPr/>
        </p:nvSpPr>
        <p:spPr>
          <a:xfrm>
            <a:off x="-678775" y="516150"/>
            <a:ext cx="5042700" cy="627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pt-BR" sz="2400">
                <a:solidFill>
                  <a:srgbClr val="FFFFFF"/>
                </a:solidFill>
              </a:rPr>
              <a:t>Mas o que são séries temporais?</a:t>
            </a:r>
            <a:endParaRPr b="1" sz="24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0"/>
          <p:cNvSpPr txBox="1"/>
          <p:nvPr>
            <p:ph type="ctrTitle"/>
          </p:nvPr>
        </p:nvSpPr>
        <p:spPr>
          <a:xfrm>
            <a:off x="2388900" y="464125"/>
            <a:ext cx="4366200" cy="8388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pt-BR"/>
              <a:t>Séries Temporais</a:t>
            </a:r>
            <a:endParaRPr/>
          </a:p>
        </p:txBody>
      </p:sp>
      <p:sp>
        <p:nvSpPr>
          <p:cNvPr id="166" name="Google Shape;166;p20"/>
          <p:cNvSpPr txBox="1"/>
          <p:nvPr>
            <p:ph idx="1" type="subTitle"/>
          </p:nvPr>
        </p:nvSpPr>
        <p:spPr>
          <a:xfrm>
            <a:off x="460950" y="1800105"/>
            <a:ext cx="8222100" cy="1118100"/>
          </a:xfrm>
          <a:prstGeom prst="rect">
            <a:avLst/>
          </a:prstGeom>
        </p:spPr>
        <p:txBody>
          <a:bodyPr anchorCtr="0" anchor="t" bIns="91425" lIns="91425" spcFirstLastPara="1" rIns="91425" wrap="square" tIns="91425">
            <a:noAutofit/>
          </a:bodyPr>
          <a:lstStyle/>
          <a:p>
            <a:pPr indent="0" lvl="0" marL="0" algn="just">
              <a:spcBef>
                <a:spcPts val="0"/>
              </a:spcBef>
              <a:spcAft>
                <a:spcPts val="0"/>
              </a:spcAft>
              <a:buNone/>
            </a:pPr>
            <a:r>
              <a:rPr lang="pt-BR" sz="1600">
                <a:latin typeface="Montserrat"/>
                <a:ea typeface="Montserrat"/>
                <a:cs typeface="Montserrat"/>
                <a:sym typeface="Montserrat"/>
              </a:rPr>
              <a:t>"Tempo" é o fator mais importante que garante o sucesso em um negócio. É difícil acompanhar o ritmo do tempo. Mas, a tecnologia desenvolveu alguns métodos poderosos com os quais podemos "ver as coisas" antes do tempo. Não se preocupe, não estou falando sobre o Máquina do Tempo. Vamos ser realistas aqui!</a:t>
            </a:r>
            <a:endParaRPr sz="1600">
              <a:latin typeface="Montserrat"/>
              <a:ea typeface="Montserrat"/>
              <a:cs typeface="Montserrat"/>
              <a:sym typeface="Montserrat"/>
            </a:endParaRPr>
          </a:p>
        </p:txBody>
      </p:sp>
      <p:sp>
        <p:nvSpPr>
          <p:cNvPr id="167" name="Google Shape;167;p20"/>
          <p:cNvSpPr txBox="1"/>
          <p:nvPr>
            <p:ph idx="1" type="subTitle"/>
          </p:nvPr>
        </p:nvSpPr>
        <p:spPr>
          <a:xfrm>
            <a:off x="460950" y="3314524"/>
            <a:ext cx="8222100" cy="1252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BR" sz="1600">
                <a:latin typeface="Montserrat"/>
                <a:ea typeface="Montserrat"/>
                <a:cs typeface="Montserrat"/>
                <a:sym typeface="Montserrat"/>
              </a:rPr>
              <a:t>Estou falando sobre os métodos de predição e previsão. Um desses métodos, que lida com dados baseados no tempo, é a Modelagem de Séries Temporais. Como o nome sugere, envolve trabalhar com base em dados baseados em tempo (anos, dias, horas, minutos) para obter percepções ocultas para tomar decisões informadas.</a:t>
            </a:r>
            <a:endParaRPr sz="1600">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pic>
        <p:nvPicPr>
          <p:cNvPr id="172" name="Google Shape;172;p21"/>
          <p:cNvPicPr preferRelativeResize="0"/>
          <p:nvPr/>
        </p:nvPicPr>
        <p:blipFill>
          <a:blip r:embed="rId3">
            <a:alphaModFix/>
          </a:blip>
          <a:stretch>
            <a:fillRect/>
          </a:stretch>
        </p:blipFill>
        <p:spPr>
          <a:xfrm>
            <a:off x="0" y="-481875"/>
            <a:ext cx="9144000" cy="735438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